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257" r:id="rId5"/>
    <p:sldId id="258" r:id="rId6"/>
    <p:sldId id="259" r:id="rId7"/>
    <p:sldId id="260" r:id="rId8"/>
  </p:sldIdLst>
  <p:sldSz cx="9144000" cy="51435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p:cViewPr varScale="1">
        <p:scale>
          <a:sx n="100" d="100"/>
          <a:sy n="100" d="100"/>
        </p:scale>
        <p:origin x="0" y="0"/>
      </p:cViewPr>
      <p:guideLst>
        <p:guide orient="horz" pos="1632"/>
        <p:guide pos="2879"/>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56" name="Shape 56"/>
        <p:cNvGrpSpPr/>
        <p:nvPr/>
      </p:nvGrpSpPr>
      <p:grpSpPr>
        <a:xfrm>
          <a:off x="0" y="0"/>
          <a:ext cx="0" cy="0"/>
          <a:chOff x="0" y="0"/>
          <a:chExt cx="0" cy="0"/>
        </a:xfrm>
      </p:grpSpPr>
      <p:sp>
        <p:nvSpPr>
          <p:cNvPr id="57" name="Google Shape;57;p:notes"/>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78" name="Shape 78"/>
        <p:cNvGrpSpPr/>
        <p:nvPr/>
      </p:nvGrpSpPr>
      <p:grpSpPr>
        <a:xfrm>
          <a:off x="0" y="0"/>
          <a:ext cx="0" cy="0"/>
          <a:chOff x="0" y="0"/>
          <a:chExt cx="0" cy="0"/>
        </a:xfrm>
      </p:grpSpPr>
      <p:sp>
        <p:nvSpPr>
          <p:cNvPr id="79" name="Google Shape;79;g28ba9f03444_0_69: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28ba9f03444_0_69: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88" name="Shape 88"/>
        <p:cNvGrpSpPr/>
        <p:nvPr/>
      </p:nvGrpSpPr>
      <p:grpSpPr>
        <a:xfrm>
          <a:off x="0" y="0"/>
          <a:ext cx="0" cy="0"/>
          <a:chOff x="0" y="0"/>
          <a:chExt cx="0" cy="0"/>
        </a:xfrm>
      </p:grpSpPr>
      <p:sp>
        <p:nvSpPr>
          <p:cNvPr id="89" name="Google Shape;89;g28ba9f03444_0_13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28ba9f03444_0_13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02" name="Shape 102"/>
        <p:cNvGrpSpPr/>
        <p:nvPr/>
      </p:nvGrpSpPr>
      <p:grpSpPr>
        <a:xfrm>
          <a:off x="0" y="0"/>
          <a:ext cx="0" cy="0"/>
          <a:chOff x="0" y="0"/>
          <a:chExt cx="0" cy="0"/>
        </a:xfrm>
      </p:grpSpPr>
      <p:sp>
        <p:nvSpPr>
          <p:cNvPr id="103" name="Google Shape;103;g28a50f592e5_0_17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28a50f592e5_0_17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27" name="Shape 127"/>
        <p:cNvGrpSpPr/>
        <p:nvPr/>
      </p:nvGrpSpPr>
      <p:grpSpPr>
        <a:xfrm>
          <a:off x="0" y="0"/>
          <a:ext cx="0" cy="0"/>
          <a:chOff x="0" y="0"/>
          <a:chExt cx="0" cy="0"/>
        </a:xfrm>
      </p:grpSpPr>
      <p:sp>
        <p:nvSpPr>
          <p:cNvPr id="128" name="Google Shape;128;g28a50f592e5_0_271: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28a50f592e5_0_271: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44" name="Shape 44"/>
        <p:cNvGrpSpPr/>
        <p:nvPr/>
      </p:nvGrpSpPr>
      <p:grpSpPr>
        <a:xfrm>
          <a:off x="0" y="0"/>
          <a:ext cx="0" cy="0"/>
          <a:chOff x="0" y="0"/>
          <a:chExt cx="0" cy="0"/>
        </a:xfrm>
      </p:grpSpPr>
      <p:sp>
        <p:nvSpPr>
          <p:cNvPr id="45" name="Google Shape;45;p11"/>
          <p:cNvSpPr txBox="1"/>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p:txBody>
      </p:sp>
      <p:sp>
        <p:nvSpPr>
          <p:cNvPr id="47" name="Google Shape;47;p11"/>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48" name="Shape 48"/>
        <p:cNvGrpSpPr/>
        <p:nvPr/>
      </p:nvGrpSpPr>
      <p:grpSpPr>
        <a:xfrm>
          <a:off x="0" y="0"/>
          <a:ext cx="0" cy="0"/>
          <a:chOff x="0" y="0"/>
          <a:chExt cx="0" cy="0"/>
        </a:xfrm>
      </p:grpSpPr>
      <p:sp>
        <p:nvSpPr>
          <p:cNvPr id="49" name="Google Shape;49;p12"/>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matchingName="タイトルとコンテンツ">
  <p:cSld name="OBJECT">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dk1"/>
              </a:buClr>
              <a:buSzPts val="14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52" name="Google Shape;52;p13"/>
          <p:cNvSpPr txBox="1"/>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1200"/>
              </a:spcBef>
              <a:spcAft>
                <a:spcPts val="0"/>
              </a:spcAft>
              <a:buClr>
                <a:schemeClr val="dk1"/>
              </a:buClr>
              <a:buSzPts val="1400"/>
              <a:buChar char="○"/>
              <a:defRPr/>
            </a:lvl2pPr>
            <a:lvl3pPr marL="1371600" lvl="2" indent="-317500" algn="l" rtl="0">
              <a:lnSpc>
                <a:spcPct val="90000"/>
              </a:lnSpc>
              <a:spcBef>
                <a:spcPts val="1200"/>
              </a:spcBef>
              <a:spcAft>
                <a:spcPts val="0"/>
              </a:spcAft>
              <a:buClr>
                <a:schemeClr val="dk1"/>
              </a:buClr>
              <a:buSzPts val="1400"/>
              <a:buChar char="■"/>
              <a:defRPr/>
            </a:lvl3pPr>
            <a:lvl4pPr marL="1828800" lvl="3" indent="-317500" algn="l" rtl="0">
              <a:lnSpc>
                <a:spcPct val="90000"/>
              </a:lnSpc>
              <a:spcBef>
                <a:spcPts val="1200"/>
              </a:spcBef>
              <a:spcAft>
                <a:spcPts val="0"/>
              </a:spcAft>
              <a:buClr>
                <a:schemeClr val="dk1"/>
              </a:buClr>
              <a:buSzPts val="1400"/>
              <a:buChar char="●"/>
              <a:defRPr/>
            </a:lvl4pPr>
            <a:lvl5pPr marL="2286000" lvl="4" indent="-317500" algn="l" rtl="0">
              <a:lnSpc>
                <a:spcPct val="90000"/>
              </a:lnSpc>
              <a:spcBef>
                <a:spcPts val="1200"/>
              </a:spcBef>
              <a:spcAft>
                <a:spcPts val="0"/>
              </a:spcAft>
              <a:buClr>
                <a:schemeClr val="dk1"/>
              </a:buClr>
              <a:buSzPts val="1400"/>
              <a:buChar char="○"/>
              <a:defRPr/>
            </a:lvl5pPr>
            <a:lvl6pPr marL="2743200" lvl="5" indent="-317500" algn="l" rtl="0">
              <a:lnSpc>
                <a:spcPct val="90000"/>
              </a:lnSpc>
              <a:spcBef>
                <a:spcPts val="1200"/>
              </a:spcBef>
              <a:spcAft>
                <a:spcPts val="0"/>
              </a:spcAft>
              <a:buClr>
                <a:schemeClr val="dk1"/>
              </a:buClr>
              <a:buSzPts val="1400"/>
              <a:buChar char="■"/>
              <a:defRPr/>
            </a:lvl6pPr>
            <a:lvl7pPr marL="3200400" lvl="6" indent="-317500" algn="l" rtl="0">
              <a:lnSpc>
                <a:spcPct val="90000"/>
              </a:lnSpc>
              <a:spcBef>
                <a:spcPts val="1200"/>
              </a:spcBef>
              <a:spcAft>
                <a:spcPts val="0"/>
              </a:spcAft>
              <a:buClr>
                <a:schemeClr val="dk1"/>
              </a:buClr>
              <a:buSzPts val="1400"/>
              <a:buChar char="●"/>
              <a:defRPr/>
            </a:lvl7pPr>
            <a:lvl8pPr marL="3657600" lvl="7" indent="-317500" algn="l" rtl="0">
              <a:lnSpc>
                <a:spcPct val="90000"/>
              </a:lnSpc>
              <a:spcBef>
                <a:spcPts val="1200"/>
              </a:spcBef>
              <a:spcAft>
                <a:spcPts val="0"/>
              </a:spcAft>
              <a:buClr>
                <a:schemeClr val="dk1"/>
              </a:buClr>
              <a:buSzPts val="1400"/>
              <a:buChar char="○"/>
              <a:defRPr/>
            </a:lvl8pPr>
            <a:lvl9pPr marL="4114800" lvl="8" indent="-317500" algn="l" rtl="0">
              <a:lnSpc>
                <a:spcPct val="90000"/>
              </a:lnSpc>
              <a:spcBef>
                <a:spcPts val="1200"/>
              </a:spcBef>
              <a:spcAft>
                <a:spcPts val="1200"/>
              </a:spcAft>
              <a:buClr>
                <a:schemeClr val="dk1"/>
              </a:buClr>
              <a:buSzPts val="1400"/>
              <a:buChar char="■"/>
              <a:defRPr/>
            </a:lvl9pPr>
          </a:lstStyle>
          <a:p/>
        </p:txBody>
      </p:sp>
      <p:sp>
        <p:nvSpPr>
          <p:cNvPr id="53" name="Google Shape;53;p13"/>
          <p:cNvSpPr txBox="1"/>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sz="1100"/>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p:txBody>
      </p:sp>
      <p:sp>
        <p:nvSpPr>
          <p:cNvPr id="54" name="Google Shape;54;p13"/>
          <p:cNvSpPr txBox="1"/>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sz="1100"/>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p:txBody>
      </p:sp>
      <p:sp>
        <p:nvSpPr>
          <p:cNvPr id="55" name="Google Shape;55;p13"/>
          <p:cNvSpPr txBox="1"/>
          <p:nvPr>
            <p:ph type="sldNum" idx="12"/>
          </p:nvPr>
        </p:nvSpPr>
        <p:spPr>
          <a:xfrm>
            <a:off x="0" y="18749"/>
            <a:ext cx="511500" cy="273900"/>
          </a:xfrm>
          <a:prstGeom prst="rect">
            <a:avLst/>
          </a:prstGeom>
          <a:noFill/>
          <a:ln>
            <a:noFill/>
          </a:ln>
        </p:spPr>
        <p:txBody>
          <a:bodyPr spcFirstLastPara="1" wrap="square" lIns="68575" tIns="34275" rIns="68575" bIns="34275" anchor="ctr" anchorCtr="0">
            <a:norm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19" name="Google Shape;19;p4"/>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23" name="Google Shape;23;p5"/>
          <p:cNvSpPr txBox="1"/>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24" name="Google Shape;24;p5"/>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31" name="Google Shape;31;p7"/>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 name="Google Shape;37;p9"/>
          <p:cNvSpPr txBox="1"/>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40" name="Google Shape;40;p9"/>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41" name="Shape 41"/>
        <p:cNvGrpSpPr/>
        <p:nvPr/>
      </p:nvGrpSpPr>
      <p:grpSpPr>
        <a:xfrm>
          <a:off x="0" y="0"/>
          <a:ext cx="0" cy="0"/>
          <a:chOff x="0" y="0"/>
          <a:chExt cx="0" cy="0"/>
        </a:xfrm>
      </p:grpSpPr>
      <p:sp>
        <p:nvSpPr>
          <p:cNvPr id="42" name="Google Shape;42;p10"/>
          <p:cNvSpPr txBox="1"/>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p:txBody>
      </p:sp>
      <p:sp>
        <p:nvSpPr>
          <p:cNvPr id="43" name="Google Shape;43;p10"/>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US"/>
            </a:fld>
            <a:endParaRPr 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1.xml"/><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hyperlink" Target="https://www.mofa.go.jp/mofaj/gaiko/oda/sdgs/statistics/index.html" TargetMode="External"/></Relationships>
</file>

<file path=ppt/slides/_rels/slide4.xml.rels><?xml version="1.0" encoding="UTF-8" standalone="yes"?>
<Relationships xmlns="http://schemas.openxmlformats.org/package/2006/relationships"><Relationship Id="rId9" Type="http://schemas.openxmlformats.org/officeDocument/2006/relationships/image" Target="../media/image11.png"/><Relationship Id="rId8" Type="http://schemas.openxmlformats.org/officeDocument/2006/relationships/image" Target="../media/image10.png"/><Relationship Id="rId7" Type="http://schemas.openxmlformats.org/officeDocument/2006/relationships/image" Target="../media/image9.png"/><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9" Type="http://schemas.openxmlformats.org/officeDocument/2006/relationships/notesSlide" Target="../notesSlides/notesSlide4.xml"/><Relationship Id="rId18" Type="http://schemas.openxmlformats.org/officeDocument/2006/relationships/slideLayout" Target="../slideLayouts/slideLayout1.xml"/><Relationship Id="rId17" Type="http://schemas.openxmlformats.org/officeDocument/2006/relationships/image" Target="../media/image17.png"/><Relationship Id="rId16" Type="http://schemas.openxmlformats.org/officeDocument/2006/relationships/image" Target="../media/image16.png"/><Relationship Id="rId15" Type="http://schemas.openxmlformats.org/officeDocument/2006/relationships/image" Target="../media/image15.png"/><Relationship Id="rId14" Type="http://schemas.openxmlformats.org/officeDocument/2006/relationships/image" Target="../media/image14.png"/><Relationship Id="rId13" Type="http://schemas.openxmlformats.org/officeDocument/2006/relationships/image" Target="../media/image2.png"/><Relationship Id="rId12" Type="http://schemas.openxmlformats.org/officeDocument/2006/relationships/image" Target="../media/image13.png"/><Relationship Id="rId11" Type="http://schemas.openxmlformats.org/officeDocument/2006/relationships/image" Target="../media/image1.png"/><Relationship Id="rId10" Type="http://schemas.openxmlformats.org/officeDocument/2006/relationships/image" Target="../media/image12.pn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hyperlink" Target="https://www.mofa.go.jp/mofaj/gaiko/oda/sdgs/statistics/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59" name="Shape 59"/>
        <p:cNvGrpSpPr/>
        <p:nvPr/>
      </p:nvGrpSpPr>
      <p:grpSpPr>
        <a:xfrm>
          <a:off x="0" y="0"/>
          <a:ext cx="0" cy="0"/>
          <a:chOff x="0" y="0"/>
          <a:chExt cx="0" cy="0"/>
        </a:xfrm>
      </p:grpSpPr>
      <p:sp>
        <p:nvSpPr>
          <p:cNvPr id="60" name="Google Shape;60;p14"/>
          <p:cNvSpPr/>
          <p:nvPr/>
        </p:nvSpPr>
        <p:spPr>
          <a:xfrm>
            <a:off x="423650" y="1220775"/>
            <a:ext cx="4068300" cy="1058700"/>
          </a:xfrm>
          <a:prstGeom prst="roundRect">
            <a:avLst>
              <a:gd name="adj" fmla="val 10245"/>
            </a:avLst>
          </a:prstGeom>
          <a:noFill/>
          <a:ln w="9525" cap="flat" cmpd="sng">
            <a:solidFill>
              <a:schemeClr val="accent3"/>
            </a:solidFill>
            <a:prstDash val="solid"/>
            <a:miter lim="800000"/>
            <a:headEnd type="none" w="sm" len="sm"/>
            <a:tailEnd type="none" w="sm" len="sm"/>
          </a:ln>
        </p:spPr>
        <p:txBody>
          <a:bodyPr spcFirstLastPara="1" wrap="square" lIns="54000" tIns="46800" rIns="54000" bIns="46800" anchor="t" anchorCtr="0">
            <a:noAutofit/>
          </a:bodyPr>
          <a:lstStyle/>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lang="en-US" sz="900">
              <a:solidFill>
                <a:schemeClr val="tx1"/>
              </a:solidFill>
              <a:latin typeface="游ゴシック" panose="020B0400000000000000" charset="-128"/>
              <a:ea typeface="游ゴシック" panose="020B0400000000000000" charset="-128"/>
            </a:endParaRPr>
          </a:p>
        </p:txBody>
      </p:sp>
      <p:cxnSp>
        <p:nvCxnSpPr>
          <p:cNvPr id="61" name="Google Shape;61;p14"/>
          <p:cNvCxnSpPr/>
          <p:nvPr/>
        </p:nvCxnSpPr>
        <p:spPr>
          <a:xfrm>
            <a:off x="-635" y="550450"/>
            <a:ext cx="9144600" cy="900"/>
          </a:xfrm>
          <a:prstGeom prst="straightConnector1">
            <a:avLst/>
          </a:prstGeom>
          <a:noFill/>
          <a:ln w="19050" cap="flat" cmpd="sng">
            <a:solidFill>
              <a:schemeClr val="accent6">
                <a:lumMod val="50000"/>
              </a:schemeClr>
            </a:solidFill>
            <a:prstDash val="solid"/>
            <a:round/>
            <a:headEnd type="none" w="med" len="med"/>
            <a:tailEnd type="none" w="med" len="med"/>
          </a:ln>
        </p:spPr>
      </p:cxnSp>
      <p:sp>
        <p:nvSpPr>
          <p:cNvPr id="62" name="Google Shape;62;p14"/>
          <p:cNvSpPr/>
          <p:nvPr/>
        </p:nvSpPr>
        <p:spPr>
          <a:xfrm>
            <a:off x="0" y="0"/>
            <a:ext cx="4467225" cy="174625"/>
          </a:xfrm>
          <a:prstGeom prst="rect">
            <a:avLst/>
          </a:prstGeom>
          <a:solidFill>
            <a:schemeClr val="accent6">
              <a:lumMod val="5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sz="800" b="1">
                <a:solidFill>
                  <a:schemeClr val="lt1"/>
                </a:solidFill>
                <a:latin typeface="游ゴシック" panose="020B0400000000000000" charset="-128"/>
                <a:ea typeface="游ゴシック" panose="020B0400000000000000" charset="-128"/>
                <a:cs typeface="游ゴシック" panose="020B0400000000000000" charset="-128"/>
              </a:rPr>
              <a:t>令和7年8月大雨 在宅被災者アウトリーチ連携事業</a:t>
            </a:r>
            <a:r>
              <a:rPr lang="en-US" sz="800" b="1">
                <a:solidFill>
                  <a:schemeClr val="lt1"/>
                </a:solidFill>
                <a:latin typeface="游ゴシック" panose="020B0400000000000000" charset="-128"/>
                <a:ea typeface="游ゴシック" panose="020B0400000000000000" charset="-128"/>
                <a:cs typeface="游ゴシック" panose="020B0400000000000000" charset="-128"/>
              </a:rPr>
              <a:t>｜【様式2-1】事業計画補足資料</a:t>
            </a:r>
            <a:endParaRPr sz="800" b="1">
              <a:solidFill>
                <a:schemeClr val="lt1"/>
              </a:solidFill>
              <a:latin typeface="游ゴシック" panose="020B0400000000000000" charset="-128"/>
              <a:ea typeface="游ゴシック" panose="020B0400000000000000" charset="-128"/>
              <a:cs typeface="游ゴシック" panose="020B0400000000000000" charset="-128"/>
            </a:endParaRPr>
          </a:p>
        </p:txBody>
      </p:sp>
      <p:sp>
        <p:nvSpPr>
          <p:cNvPr id="63" name="Google Shape;63;p14"/>
          <p:cNvSpPr/>
          <p:nvPr/>
        </p:nvSpPr>
        <p:spPr>
          <a:xfrm>
            <a:off x="256650" y="249995"/>
            <a:ext cx="5167200" cy="300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600" b="1" i="0" u="none" strike="noStrike" cap="none">
                <a:solidFill>
                  <a:srgbClr val="000000"/>
                </a:solidFill>
                <a:latin typeface="游ゴシック" panose="020B0400000000000000" charset="-128"/>
                <a:ea typeface="游ゴシック" panose="020B0400000000000000" charset="-128"/>
                <a:cs typeface="游ゴシック" panose="020B0400000000000000" charset="-128"/>
              </a:rPr>
              <a:t>申請事業名</a:t>
            </a:r>
            <a:r>
              <a:rPr lang="en-US" sz="2000" b="1">
                <a:latin typeface="游ゴシック" panose="020B0400000000000000" charset="-128"/>
                <a:ea typeface="游ゴシック" panose="020B0400000000000000" charset="-128"/>
                <a:cs typeface="游ゴシック" panose="020B0400000000000000" charset="-128"/>
              </a:rPr>
              <a:t> </a:t>
            </a:r>
            <a:r>
              <a:rPr lang="en-US" sz="1200">
                <a:solidFill>
                  <a:srgbClr val="666666"/>
                </a:solidFill>
                <a:latin typeface="游ゴシック" panose="020B0400000000000000" charset="-128"/>
                <a:ea typeface="游ゴシック" panose="020B0400000000000000" charset="-128"/>
                <a:cs typeface="游ゴシック" panose="020B0400000000000000" charset="-128"/>
              </a:rPr>
              <a:t>（</a:t>
            </a:r>
            <a:r>
              <a:rPr lang="en-US" sz="1200" i="0" u="none" strike="noStrike" cap="none">
                <a:solidFill>
                  <a:srgbClr val="666666"/>
                </a:solidFill>
                <a:latin typeface="游ゴシック" panose="020B0400000000000000" charset="-128"/>
                <a:ea typeface="游ゴシック" panose="020B0400000000000000" charset="-128"/>
                <a:cs typeface="游ゴシック" panose="020B0400000000000000" charset="-128"/>
              </a:rPr>
              <a:t>20文字以内、副題は不要</a:t>
            </a:r>
            <a:r>
              <a:rPr lang="en-US" sz="1200">
                <a:solidFill>
                  <a:srgbClr val="666666"/>
                </a:solidFill>
                <a:latin typeface="游ゴシック" panose="020B0400000000000000" charset="-128"/>
                <a:ea typeface="游ゴシック" panose="020B0400000000000000" charset="-128"/>
                <a:cs typeface="游ゴシック" panose="020B0400000000000000" charset="-128"/>
              </a:rPr>
              <a:t>）</a:t>
            </a:r>
            <a:endParaRPr lang="en-US" sz="1200">
              <a:solidFill>
                <a:srgbClr val="666666"/>
              </a:solidFill>
              <a:latin typeface="游ゴシック" panose="020B0400000000000000" charset="-128"/>
              <a:ea typeface="游ゴシック" panose="020B0400000000000000" charset="-128"/>
              <a:cs typeface="游ゴシック" panose="020B0400000000000000" charset="-128"/>
            </a:endParaRPr>
          </a:p>
        </p:txBody>
      </p:sp>
      <p:sp>
        <p:nvSpPr>
          <p:cNvPr id="64" name="Google Shape;64;p14"/>
          <p:cNvSpPr/>
          <p:nvPr/>
        </p:nvSpPr>
        <p:spPr>
          <a:xfrm>
            <a:off x="5423750" y="154150"/>
            <a:ext cx="3360300" cy="375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rPr>
              <a:t>申請団体名</a:t>
            </a:r>
            <a:r>
              <a:rPr lang="en-US" sz="600" b="1">
                <a:solidFill>
                  <a:schemeClr val="tx1"/>
                </a:solidFill>
                <a:latin typeface="游ゴシック" panose="020B0400000000000000" charset="-128"/>
                <a:ea typeface="游ゴシック" panose="020B0400000000000000" charset="-128"/>
              </a:rPr>
              <a:t>（代表団体のみ</a:t>
            </a:r>
            <a:r>
              <a:rPr lang="ja-JP" altLang="en-US" sz="600" b="1">
                <a:solidFill>
                  <a:schemeClr val="tx1"/>
                </a:solidFill>
                <a:latin typeface="游ゴシック" panose="020B0400000000000000" charset="-128"/>
                <a:ea typeface="游ゴシック" panose="020B0400000000000000" charset="-128"/>
              </a:rPr>
              <a:t>記載</a:t>
            </a:r>
            <a:r>
              <a:rPr lang="en-US" sz="600" b="1">
                <a:solidFill>
                  <a:schemeClr val="tx1"/>
                </a:solidFill>
                <a:latin typeface="游ゴシック" panose="020B0400000000000000" charset="-128"/>
                <a:ea typeface="游ゴシック" panose="020B0400000000000000" charset="-128"/>
              </a:rPr>
              <a:t>）</a:t>
            </a:r>
            <a:r>
              <a:rPr lang="en-US" sz="800" b="1">
                <a:solidFill>
                  <a:schemeClr val="tx1"/>
                </a:solidFill>
                <a:latin typeface="游ゴシック" panose="020B0400000000000000" charset="-128"/>
                <a:ea typeface="游ゴシック" panose="020B0400000000000000" charset="-128"/>
              </a:rPr>
              <a:t>：</a:t>
            </a:r>
            <a:endParaRPr sz="800" b="1">
              <a:solidFill>
                <a:schemeClr val="tx1"/>
              </a:solidFill>
              <a:latin typeface="游ゴシック" panose="020B0400000000000000" charset="-128"/>
              <a:ea typeface="游ゴシック" panose="020B0400000000000000" charset="-128"/>
            </a:endParaRPr>
          </a:p>
          <a:p>
            <a:pPr marL="0" marR="0" lvl="0" indent="0" algn="l" rtl="0">
              <a:spcBef>
                <a:spcPts val="0"/>
              </a:spcBef>
              <a:spcAft>
                <a:spcPts val="0"/>
              </a:spcAft>
              <a:buNone/>
            </a:pPr>
            <a:r>
              <a:rPr lang="en-US" sz="1300">
                <a:solidFill>
                  <a:schemeClr val="tx1"/>
                </a:solidFill>
                <a:latin typeface="游ゴシック" panose="020B0400000000000000" charset="-128"/>
                <a:ea typeface="游ゴシック" panose="020B0400000000000000" charset="-128"/>
              </a:rPr>
              <a:t>◯</a:t>
            </a:r>
            <a:r>
              <a:rPr lang="ja-JP" altLang="en-US" sz="1300">
                <a:solidFill>
                  <a:schemeClr val="tx1"/>
                </a:solidFill>
                <a:latin typeface="游ゴシック" panose="020B0400000000000000" charset="-128"/>
                <a:ea typeface="游ゴシック" panose="020B0400000000000000" charset="-128"/>
              </a:rPr>
              <a:t>■▼〇〇</a:t>
            </a:r>
            <a:r>
              <a:rPr lang="ja-JP" altLang="en-US" sz="1300">
                <a:solidFill>
                  <a:schemeClr val="tx1"/>
                </a:solidFill>
                <a:latin typeface="游ゴシック" panose="020B0400000000000000" charset="-128"/>
                <a:ea typeface="游ゴシック" panose="020B0400000000000000" charset="-128"/>
              </a:rPr>
              <a:t>〇</a:t>
            </a:r>
            <a:endParaRPr lang="ja-JP" altLang="en-US" sz="1300">
              <a:solidFill>
                <a:schemeClr val="tx1"/>
              </a:solidFill>
              <a:latin typeface="游ゴシック" panose="020B0400000000000000" charset="-128"/>
              <a:ea typeface="游ゴシック" panose="020B0400000000000000" charset="-128"/>
            </a:endParaRPr>
          </a:p>
        </p:txBody>
      </p:sp>
      <p:sp>
        <p:nvSpPr>
          <p:cNvPr id="65" name="Google Shape;65;p14"/>
          <p:cNvSpPr/>
          <p:nvPr/>
        </p:nvSpPr>
        <p:spPr>
          <a:xfrm>
            <a:off x="6810350" y="0"/>
            <a:ext cx="1973700" cy="1749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900" b="1">
                <a:solidFill>
                  <a:schemeClr val="tx1"/>
                </a:solidFill>
                <a:latin typeface="游ゴシック" panose="020B0400000000000000" charset="-128"/>
                <a:ea typeface="游ゴシック" panose="020B0400000000000000" charset="-128"/>
                <a:cs typeface="游ゴシック" panose="020B0400000000000000" charset="-128"/>
              </a:rPr>
              <a:t>提出日：</a:t>
            </a:r>
            <a:r>
              <a:rPr lang="en-US" sz="900">
                <a:solidFill>
                  <a:schemeClr val="tx1"/>
                </a:solidFill>
                <a:latin typeface="游ゴシック" panose="020B0400000000000000" charset="-128"/>
                <a:ea typeface="游ゴシック" panose="020B0400000000000000" charset="-128"/>
                <a:cs typeface="游ゴシック" panose="020B0400000000000000" charset="-128"/>
              </a:rPr>
              <a:t>202◯年◯月◯日</a:t>
            </a:r>
            <a:endParaRPr lang="en-US" sz="90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66" name="Google Shape;66;p14"/>
          <p:cNvSpPr/>
          <p:nvPr/>
        </p:nvSpPr>
        <p:spPr>
          <a:xfrm>
            <a:off x="281400" y="572050"/>
            <a:ext cx="2258400" cy="375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ja-JP" altLang="en-US" sz="800" b="1">
                <a:solidFill>
                  <a:schemeClr val="tx1"/>
                </a:solidFill>
                <a:latin typeface="游ゴシック" panose="020B0400000000000000" charset="-128"/>
                <a:ea typeface="游ゴシック" panose="020B0400000000000000" charset="-128"/>
                <a:cs typeface="游ゴシック" panose="020B0400000000000000" charset="-128"/>
              </a:rPr>
              <a:t>対象</a:t>
            </a:r>
            <a:r>
              <a:rPr lang="en-US" sz="800" b="1">
                <a:solidFill>
                  <a:schemeClr val="tx1"/>
                </a:solidFill>
                <a:latin typeface="游ゴシック" panose="020B0400000000000000" charset="-128"/>
                <a:ea typeface="游ゴシック" panose="020B0400000000000000" charset="-128"/>
                <a:cs typeface="游ゴシック" panose="020B0400000000000000" charset="-128"/>
              </a:rPr>
              <a:t>地域：</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0" marR="0" lvl="0" indent="0" algn="l" rtl="0">
              <a:spcBef>
                <a:spcPts val="0"/>
              </a:spcBef>
              <a:spcAft>
                <a:spcPts val="0"/>
              </a:spcAft>
              <a:buNone/>
            </a:pPr>
            <a:r>
              <a:rPr lang="en-US" sz="1200">
                <a:solidFill>
                  <a:schemeClr val="tx1"/>
                </a:solidFill>
                <a:latin typeface="游ゴシック" panose="020B0400000000000000" charset="-128"/>
                <a:ea typeface="游ゴシック" panose="020B0400000000000000" charset="-128"/>
                <a:cs typeface="游ゴシック" panose="020B0400000000000000" charset="-128"/>
              </a:rPr>
              <a:t>◯◯県 ◯◯市</a:t>
            </a:r>
            <a:endParaRPr lang="en-US" sz="120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67" name="Google Shape;67;p14"/>
          <p:cNvSpPr/>
          <p:nvPr/>
        </p:nvSpPr>
        <p:spPr>
          <a:xfrm>
            <a:off x="2675000" y="573625"/>
            <a:ext cx="3153900" cy="375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期間：</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0" marR="0" lvl="0" indent="0" algn="l" rtl="0">
              <a:spcBef>
                <a:spcPts val="0"/>
              </a:spcBef>
              <a:spcAft>
                <a:spcPts val="0"/>
              </a:spcAft>
              <a:buNone/>
            </a:pPr>
            <a:r>
              <a:rPr lang="en-US" sz="1200">
                <a:solidFill>
                  <a:schemeClr val="tx1"/>
                </a:solidFill>
                <a:latin typeface="游ゴシック" panose="020B0400000000000000" charset="-128"/>
                <a:ea typeface="游ゴシック" panose="020B0400000000000000" charset="-128"/>
                <a:cs typeface="游ゴシック" panose="020B0400000000000000" charset="-128"/>
              </a:rPr>
              <a:t>2026年○月 〜 2027年</a:t>
            </a:r>
            <a:r>
              <a:rPr lang="en-US" sz="1200">
                <a:solidFill>
                  <a:schemeClr val="tx1"/>
                </a:solidFill>
                <a:latin typeface="游ゴシック" panose="020B0400000000000000" charset="-128"/>
                <a:ea typeface="游ゴシック" panose="020B0400000000000000" charset="-128"/>
                <a:cs typeface="游ゴシック" panose="020B0400000000000000" charset="-128"/>
              </a:rPr>
              <a:t>2月</a:t>
            </a:r>
            <a:endParaRPr lang="en-US" sz="120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68" name="Google Shape;68;p14"/>
          <p:cNvSpPr/>
          <p:nvPr/>
        </p:nvSpPr>
        <p:spPr>
          <a:xfrm>
            <a:off x="6050175" y="572050"/>
            <a:ext cx="2733900" cy="375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rPr>
              <a:t>事業費（自己資金を含めた額）：</a:t>
            </a:r>
            <a:endParaRPr sz="800" b="1">
              <a:solidFill>
                <a:schemeClr val="tx1"/>
              </a:solidFill>
              <a:latin typeface="游ゴシック" panose="020B0400000000000000" charset="-128"/>
              <a:ea typeface="游ゴシック" panose="020B0400000000000000" charset="-128"/>
            </a:endParaRPr>
          </a:p>
          <a:p>
            <a:pPr marL="0" marR="0" lvl="0" indent="0" algn="l" rtl="0">
              <a:spcBef>
                <a:spcPts val="0"/>
              </a:spcBef>
              <a:spcAft>
                <a:spcPts val="0"/>
              </a:spcAft>
              <a:buNone/>
            </a:pPr>
            <a:r>
              <a:rPr lang="en-US" sz="1200">
                <a:solidFill>
                  <a:schemeClr val="tx1"/>
                </a:solidFill>
                <a:latin typeface="游ゴシック" panose="020B0400000000000000" charset="-128"/>
                <a:ea typeface="游ゴシック" panose="020B0400000000000000" charset="-128"/>
              </a:rPr>
              <a:t>◯◯◯万円</a:t>
            </a:r>
            <a:endParaRPr lang="en-US" sz="1200">
              <a:solidFill>
                <a:schemeClr val="tx1"/>
              </a:solidFill>
              <a:latin typeface="游ゴシック" panose="020B0400000000000000" charset="-128"/>
              <a:ea typeface="游ゴシック" panose="020B0400000000000000" charset="-128"/>
            </a:endParaRPr>
          </a:p>
        </p:txBody>
      </p:sp>
      <p:sp>
        <p:nvSpPr>
          <p:cNvPr id="69" name="Google Shape;69;p14"/>
          <p:cNvSpPr/>
          <p:nvPr/>
        </p:nvSpPr>
        <p:spPr>
          <a:xfrm>
            <a:off x="278663" y="971100"/>
            <a:ext cx="3652200" cy="227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背景</a:t>
            </a:r>
            <a:r>
              <a:rPr lang="en-US" sz="12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a:solidFill>
                  <a:schemeClr val="tx1"/>
                </a:solidFill>
                <a:latin typeface="游ゴシック" panose="020B0400000000000000" charset="-128"/>
                <a:ea typeface="游ゴシック" panose="020B0400000000000000" charset="-128"/>
                <a:cs typeface="游ゴシック" panose="020B0400000000000000" charset="-128"/>
              </a:rPr>
              <a:t>災害の現状、社会課題、必要性を簡潔に説明してください。</a:t>
            </a:r>
            <a:endParaRPr lang="en-US" sz="80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72" name="Google Shape;72;p14"/>
          <p:cNvSpPr/>
          <p:nvPr/>
        </p:nvSpPr>
        <p:spPr>
          <a:xfrm>
            <a:off x="4759325" y="1241425"/>
            <a:ext cx="4043680" cy="1564640"/>
          </a:xfrm>
          <a:prstGeom prst="roundRect">
            <a:avLst>
              <a:gd name="adj" fmla="val 10245"/>
            </a:avLst>
          </a:prstGeom>
          <a:noFill/>
          <a:ln w="9525" cap="flat" cmpd="sng">
            <a:solidFill>
              <a:schemeClr val="accent3"/>
            </a:solidFill>
            <a:prstDash val="solid"/>
            <a:miter lim="800000"/>
            <a:headEnd type="none" w="sm" len="sm"/>
            <a:tailEnd type="none" w="sm" len="sm"/>
          </a:ln>
        </p:spPr>
        <p:txBody>
          <a:bodyPr spcFirstLastPara="1" wrap="square" lIns="54000" tIns="46800" rIns="54000" bIns="46800" anchor="t" anchorCtr="0">
            <a:noAutofit/>
          </a:bodyPr>
          <a:lstStyle/>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lang="en-US" sz="900">
              <a:solidFill>
                <a:schemeClr val="tx1"/>
              </a:solidFill>
              <a:latin typeface="游ゴシック" panose="020B0400000000000000" charset="-128"/>
              <a:ea typeface="游ゴシック" panose="020B0400000000000000" charset="-128"/>
            </a:endParaRPr>
          </a:p>
        </p:txBody>
      </p:sp>
      <p:sp>
        <p:nvSpPr>
          <p:cNvPr id="73" name="Google Shape;73;p14"/>
          <p:cNvSpPr/>
          <p:nvPr/>
        </p:nvSpPr>
        <p:spPr>
          <a:xfrm>
            <a:off x="4614545" y="991870"/>
            <a:ext cx="4542790" cy="22733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事業終了時のアウトカム</a:t>
            </a:r>
            <a:r>
              <a:rPr lang="en-US" sz="12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a:solidFill>
                  <a:schemeClr val="tx1"/>
                </a:solidFill>
                <a:latin typeface="游ゴシック" panose="020B0400000000000000" charset="-128"/>
                <a:ea typeface="游ゴシック" panose="020B0400000000000000" charset="-128"/>
                <a:cs typeface="游ゴシック" panose="020B0400000000000000" charset="-128"/>
              </a:rPr>
              <a:t>事業が終了した後にどんな成果を期待するのかを書いてください。</a:t>
            </a:r>
            <a:endParaRPr lang="en-US" sz="80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74" name="Google Shape;74;p14"/>
          <p:cNvSpPr/>
          <p:nvPr/>
        </p:nvSpPr>
        <p:spPr>
          <a:xfrm>
            <a:off x="423545" y="2654935"/>
            <a:ext cx="4068445" cy="2330450"/>
          </a:xfrm>
          <a:prstGeom prst="roundRect">
            <a:avLst>
              <a:gd name="adj" fmla="val 4592"/>
            </a:avLst>
          </a:prstGeom>
          <a:noFill/>
          <a:ln w="9525" cap="flat" cmpd="sng">
            <a:solidFill>
              <a:schemeClr val="accent3"/>
            </a:solidFill>
            <a:prstDash val="solid"/>
            <a:miter lim="800000"/>
            <a:headEnd type="none" w="sm" len="sm"/>
            <a:tailEnd type="none" w="sm" len="sm"/>
          </a:ln>
        </p:spPr>
        <p:txBody>
          <a:bodyPr spcFirstLastPara="1" wrap="square" lIns="54000" tIns="46800" rIns="54000" bIns="46800" anchor="t" anchorCtr="0">
            <a:noAutofit/>
          </a:bodyPr>
          <a:lstStyle/>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lang="en-US" sz="900">
              <a:solidFill>
                <a:schemeClr val="tx1"/>
              </a:solidFill>
              <a:latin typeface="游ゴシック" panose="020B0400000000000000" charset="-128"/>
              <a:ea typeface="游ゴシック" panose="020B0400000000000000" charset="-128"/>
            </a:endParaRPr>
          </a:p>
        </p:txBody>
      </p:sp>
      <p:sp>
        <p:nvSpPr>
          <p:cNvPr id="75" name="Google Shape;75;p14"/>
          <p:cNvSpPr/>
          <p:nvPr/>
        </p:nvSpPr>
        <p:spPr>
          <a:xfrm>
            <a:off x="278753" y="2405565"/>
            <a:ext cx="3652200" cy="227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事業内容</a:t>
            </a:r>
            <a:r>
              <a:rPr lang="en-US" sz="12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a:solidFill>
                  <a:schemeClr val="tx1"/>
                </a:solidFill>
                <a:latin typeface="游ゴシック" panose="020B0400000000000000" charset="-128"/>
                <a:ea typeface="游ゴシック" panose="020B0400000000000000" charset="-128"/>
                <a:cs typeface="游ゴシック" panose="020B0400000000000000" charset="-128"/>
              </a:rPr>
              <a:t>何をどのように行うのか、具体的な活動を書いてください。</a:t>
            </a:r>
            <a:endParaRPr lang="en-US" sz="80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76" name="Google Shape;76;p14"/>
          <p:cNvSpPr/>
          <p:nvPr/>
        </p:nvSpPr>
        <p:spPr>
          <a:xfrm>
            <a:off x="4749800" y="3161030"/>
            <a:ext cx="4068445" cy="1655445"/>
          </a:xfrm>
          <a:prstGeom prst="roundRect">
            <a:avLst>
              <a:gd name="adj" fmla="val 10245"/>
            </a:avLst>
          </a:prstGeom>
          <a:noFill/>
          <a:ln w="9525" cap="flat" cmpd="sng">
            <a:solidFill>
              <a:schemeClr val="accent3"/>
            </a:solidFill>
            <a:prstDash val="solid"/>
            <a:miter lim="800000"/>
            <a:headEnd type="none" w="sm" len="sm"/>
            <a:tailEnd type="none" w="sm" len="sm"/>
          </a:ln>
        </p:spPr>
        <p:txBody>
          <a:bodyPr spcFirstLastPara="1" wrap="square" lIns="54000" tIns="46800" rIns="54000" bIns="46800" anchor="t" anchorCtr="0">
            <a:noAutofit/>
          </a:bodyPr>
          <a:lstStyle/>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lang="en-US" sz="900">
              <a:solidFill>
                <a:schemeClr val="tx1"/>
              </a:solidFill>
              <a:latin typeface="游ゴシック" panose="020B0400000000000000" charset="-128"/>
              <a:ea typeface="游ゴシック" panose="020B0400000000000000" charset="-128"/>
            </a:endParaRPr>
          </a:p>
        </p:txBody>
      </p:sp>
      <p:sp>
        <p:nvSpPr>
          <p:cNvPr id="77" name="Google Shape;77;p14"/>
          <p:cNvSpPr/>
          <p:nvPr/>
        </p:nvSpPr>
        <p:spPr>
          <a:xfrm>
            <a:off x="4629922" y="2911280"/>
            <a:ext cx="4187100" cy="227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対象者</a:t>
            </a:r>
            <a:r>
              <a:rPr lang="en-US" sz="12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a:solidFill>
                  <a:schemeClr val="tx1"/>
                </a:solidFill>
                <a:latin typeface="游ゴシック" panose="020B0400000000000000" charset="-128"/>
                <a:ea typeface="游ゴシック" panose="020B0400000000000000" charset="-128"/>
                <a:cs typeface="游ゴシック" panose="020B0400000000000000" charset="-128"/>
              </a:rPr>
              <a:t>誰を対象としていますか。具体的に書いてください。</a:t>
            </a:r>
            <a:endParaRPr lang="en-US" sz="800" b="1">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2" name="スライド番号プレースホルダ 1"/>
          <p:cNvSpPr>
            <a:spLocks noGrp="1"/>
          </p:cNvSpPr>
          <p:nvPr>
            <p:ph type="sldNum" idx="12"/>
          </p:nvPr>
        </p:nvSpPr>
        <p:spPr/>
        <p:txBody>
          <a:bodyPr/>
          <a:p>
            <a:pPr marL="0" lvl="0" indent="0" algn="r" rtl="0">
              <a:spcBef>
                <a:spcPts val="0"/>
              </a:spcBef>
              <a:spcAft>
                <a:spcPts val="0"/>
              </a:spcAft>
              <a:buNone/>
            </a:pPr>
            <a:fld id="{00000000-1234-1234-1234-123412341234}" type="slidenum">
              <a:rPr lang="en-US"/>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81" name="Shape 81"/>
        <p:cNvGrpSpPr/>
        <p:nvPr/>
      </p:nvGrpSpPr>
      <p:grpSpPr>
        <a:xfrm>
          <a:off x="0" y="0"/>
          <a:ext cx="0" cy="0"/>
          <a:chOff x="0" y="0"/>
          <a:chExt cx="0" cy="0"/>
        </a:xfrm>
      </p:grpSpPr>
      <p:sp>
        <p:nvSpPr>
          <p:cNvPr id="86" name="Google Shape;86;p15"/>
          <p:cNvSpPr/>
          <p:nvPr/>
        </p:nvSpPr>
        <p:spPr>
          <a:xfrm>
            <a:off x="278765" y="587375"/>
            <a:ext cx="8359140" cy="33528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sz="1000" b="1">
                <a:solidFill>
                  <a:schemeClr val="tx1"/>
                </a:solidFill>
                <a:latin typeface="游ゴシック" panose="020B0400000000000000" charset="-128"/>
                <a:ea typeface="游ゴシック" panose="020B0400000000000000" charset="-128"/>
                <a:cs typeface="游ゴシック" panose="020B0400000000000000" charset="-128"/>
              </a:rPr>
              <a:t>事業イメージ図</a:t>
            </a:r>
            <a:r>
              <a:rPr lang="en-US" sz="16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10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900">
                <a:solidFill>
                  <a:schemeClr val="tx1"/>
                </a:solidFill>
                <a:latin typeface="游ゴシック" panose="020B0400000000000000" charset="-128"/>
                <a:ea typeface="游ゴシック" panose="020B0400000000000000" charset="-128"/>
                <a:cs typeface="游ゴシック" panose="020B0400000000000000" charset="-128"/>
              </a:rPr>
              <a:t>図を使って事業の全体像</a:t>
            </a:r>
            <a:r>
              <a:rPr lang="ja-JP" altLang="en-US" sz="900">
                <a:solidFill>
                  <a:schemeClr val="tx1"/>
                </a:solidFill>
                <a:latin typeface="游ゴシック" panose="020B0400000000000000" charset="-128"/>
                <a:ea typeface="游ゴシック" panose="020B0400000000000000" charset="-128"/>
                <a:cs typeface="游ゴシック" panose="020B0400000000000000" charset="-128"/>
              </a:rPr>
              <a:t>が</a:t>
            </a:r>
            <a:r>
              <a:rPr lang="en-US" sz="900">
                <a:solidFill>
                  <a:schemeClr val="tx1"/>
                </a:solidFill>
                <a:latin typeface="游ゴシック" panose="020B0400000000000000" charset="-128"/>
                <a:ea typeface="游ゴシック" panose="020B0400000000000000" charset="-128"/>
                <a:cs typeface="游ゴシック" panose="020B0400000000000000" charset="-128"/>
              </a:rPr>
              <a:t>理解できるように表現してください。申請団体</a:t>
            </a:r>
            <a:r>
              <a:rPr lang="ja-JP" altLang="en-US" sz="900">
                <a:solidFill>
                  <a:schemeClr val="tx1"/>
                </a:solidFill>
                <a:latin typeface="游ゴシック" panose="020B0400000000000000" charset="-128"/>
                <a:ea typeface="游ゴシック" panose="020B0400000000000000" charset="-128"/>
                <a:cs typeface="游ゴシック" panose="020B0400000000000000" charset="-128"/>
              </a:rPr>
              <a:t>や関係団体</a:t>
            </a:r>
            <a:r>
              <a:rPr lang="en-US" sz="900">
                <a:solidFill>
                  <a:schemeClr val="tx1"/>
                </a:solidFill>
                <a:latin typeface="游ゴシック" panose="020B0400000000000000" charset="-128"/>
                <a:ea typeface="游ゴシック" panose="020B0400000000000000" charset="-128"/>
                <a:cs typeface="游ゴシック" panose="020B0400000000000000" charset="-128"/>
              </a:rPr>
              <a:t>の具体的な役割</a:t>
            </a:r>
            <a:r>
              <a:rPr lang="ja-JP" altLang="en-US" sz="900">
                <a:solidFill>
                  <a:schemeClr val="tx1"/>
                </a:solidFill>
                <a:latin typeface="游ゴシック" panose="020B0400000000000000" charset="-128"/>
                <a:ea typeface="游ゴシック" panose="020B0400000000000000" charset="-128"/>
                <a:cs typeface="游ゴシック" panose="020B0400000000000000" charset="-128"/>
              </a:rPr>
              <a:t>を書き込み、どのような活動を実施するのかご記入ください。</a:t>
            </a:r>
            <a:endParaRPr lang="ja-JP" altLang="en-US" sz="90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62" name="Google Shape;62;p14"/>
          <p:cNvSpPr/>
          <p:nvPr/>
        </p:nvSpPr>
        <p:spPr>
          <a:xfrm>
            <a:off x="0" y="0"/>
            <a:ext cx="4467225" cy="174625"/>
          </a:xfrm>
          <a:prstGeom prst="rect">
            <a:avLst/>
          </a:prstGeom>
          <a:solidFill>
            <a:schemeClr val="accent6">
              <a:lumMod val="50000"/>
            </a:schemeClr>
          </a:solidFill>
          <a:ln>
            <a:noFill/>
          </a:ln>
        </p:spPr>
        <p:txBody>
          <a:bodyPr spcFirstLastPara="1" wrap="square" lIns="91425" tIns="91425" rIns="91425" bIns="91425" anchor="ctr" anchorCtr="0">
            <a:noAutofit/>
          </a:bodyPr>
          <a:p>
            <a:pPr marL="0" lvl="0" indent="0" algn="l" rtl="0">
              <a:spcBef>
                <a:spcPts val="0"/>
              </a:spcBef>
              <a:spcAft>
                <a:spcPts val="0"/>
              </a:spcAft>
              <a:buNone/>
            </a:pPr>
            <a:r>
              <a:rPr lang="en-US" sz="800" b="1">
                <a:solidFill>
                  <a:schemeClr val="lt1"/>
                </a:solidFill>
                <a:latin typeface="游ゴシック" panose="020B0400000000000000" charset="-128"/>
                <a:ea typeface="游ゴシック" panose="020B0400000000000000" charset="-128"/>
                <a:cs typeface="游ゴシック" panose="020B0400000000000000" charset="-128"/>
              </a:rPr>
              <a:t>令和7年8月大雨 在宅被災者アウトリーチ連携事業</a:t>
            </a:r>
            <a:r>
              <a:rPr lang="en-US" sz="800" b="1">
                <a:solidFill>
                  <a:schemeClr val="lt1"/>
                </a:solidFill>
                <a:latin typeface="游ゴシック" panose="020B0400000000000000" charset="-128"/>
                <a:ea typeface="游ゴシック" panose="020B0400000000000000" charset="-128"/>
                <a:cs typeface="游ゴシック" panose="020B0400000000000000" charset="-128"/>
              </a:rPr>
              <a:t>｜【様式2-1】事業計画補足資料</a:t>
            </a:r>
            <a:endParaRPr sz="800" b="1">
              <a:solidFill>
                <a:schemeClr val="lt1"/>
              </a:solidFill>
              <a:latin typeface="游ゴシック" panose="020B0400000000000000" charset="-128"/>
              <a:ea typeface="游ゴシック" panose="020B0400000000000000" charset="-128"/>
              <a:cs typeface="游ゴシック" panose="020B0400000000000000" charset="-128"/>
            </a:endParaRPr>
          </a:p>
        </p:txBody>
      </p:sp>
      <p:cxnSp>
        <p:nvCxnSpPr>
          <p:cNvPr id="61" name="Google Shape;61;p14"/>
          <p:cNvCxnSpPr/>
          <p:nvPr/>
        </p:nvCxnSpPr>
        <p:spPr>
          <a:xfrm>
            <a:off x="-635" y="550450"/>
            <a:ext cx="9144600" cy="900"/>
          </a:xfrm>
          <a:prstGeom prst="straightConnector1">
            <a:avLst/>
          </a:prstGeom>
          <a:noFill/>
          <a:ln w="19050" cap="flat" cmpd="sng">
            <a:solidFill>
              <a:schemeClr val="accent6">
                <a:lumMod val="50000"/>
              </a:schemeClr>
            </a:solidFill>
            <a:prstDash val="solid"/>
            <a:round/>
            <a:headEnd type="none" w="med" len="med"/>
            <a:tailEnd type="none" w="med" len="med"/>
          </a:ln>
        </p:spPr>
      </p:cxnSp>
      <p:sp>
        <p:nvSpPr>
          <p:cNvPr id="1" name="スライド番号プレースホルダ 0"/>
          <p:cNvSpPr>
            <a:spLocks noGrp="1"/>
          </p:cNvSpPr>
          <p:nvPr>
            <p:ph type="sldNum" idx="12"/>
          </p:nvPr>
        </p:nvSpPr>
        <p:spPr/>
        <p:txBody>
          <a:bodyPr/>
          <a:p>
            <a:pPr marL="0" lvl="0" indent="0" algn="r" rtl="0">
              <a:spcBef>
                <a:spcPts val="0"/>
              </a:spcBef>
              <a:spcAft>
                <a:spcPts val="0"/>
              </a:spcAft>
              <a:buNone/>
            </a:pPr>
            <a:fld id="{00000000-1234-1234-1234-123412341234}" type="slidenum">
              <a:rPr lang="en-US"/>
            </a:fld>
            <a:endParaRPr lang="en-US"/>
          </a:p>
        </p:txBody>
      </p:sp>
      <p:sp>
        <p:nvSpPr>
          <p:cNvPr id="64" name="Google Shape;64;p14"/>
          <p:cNvSpPr/>
          <p:nvPr/>
        </p:nvSpPr>
        <p:spPr>
          <a:xfrm>
            <a:off x="5423750" y="154150"/>
            <a:ext cx="3360300" cy="375600"/>
          </a:xfrm>
          <a:prstGeom prst="rect">
            <a:avLst/>
          </a:prstGeom>
          <a:noFill/>
          <a:ln>
            <a:noFill/>
          </a:ln>
        </p:spPr>
        <p:txBody>
          <a:bodyPr spcFirstLastPara="1" wrap="square" lIns="91425" tIns="45700" rIns="91425" bIns="45700" anchor="ctr" anchorCtr="0">
            <a:noAutofit/>
          </a:bodyPr>
          <a:p>
            <a:pPr marL="0" marR="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rPr>
              <a:t>申請団体名</a:t>
            </a:r>
            <a:r>
              <a:rPr lang="en-US" sz="600" b="1">
                <a:solidFill>
                  <a:schemeClr val="tx1"/>
                </a:solidFill>
                <a:latin typeface="游ゴシック" panose="020B0400000000000000" charset="-128"/>
                <a:ea typeface="游ゴシック" panose="020B0400000000000000" charset="-128"/>
              </a:rPr>
              <a:t>（代表団体のみ</a:t>
            </a:r>
            <a:r>
              <a:rPr lang="ja-JP" altLang="en-US" sz="600" b="1">
                <a:solidFill>
                  <a:schemeClr val="tx1"/>
                </a:solidFill>
                <a:latin typeface="游ゴシック" panose="020B0400000000000000" charset="-128"/>
                <a:ea typeface="游ゴシック" panose="020B0400000000000000" charset="-128"/>
              </a:rPr>
              <a:t>記載</a:t>
            </a:r>
            <a:r>
              <a:rPr lang="en-US" sz="600" b="1">
                <a:solidFill>
                  <a:schemeClr val="tx1"/>
                </a:solidFill>
                <a:latin typeface="游ゴシック" panose="020B0400000000000000" charset="-128"/>
                <a:ea typeface="游ゴシック" panose="020B0400000000000000" charset="-128"/>
              </a:rPr>
              <a:t>）</a:t>
            </a:r>
            <a:r>
              <a:rPr lang="en-US" sz="800" b="1">
                <a:solidFill>
                  <a:schemeClr val="tx1"/>
                </a:solidFill>
                <a:latin typeface="游ゴシック" panose="020B0400000000000000" charset="-128"/>
                <a:ea typeface="游ゴシック" panose="020B0400000000000000" charset="-128"/>
              </a:rPr>
              <a:t>：</a:t>
            </a:r>
            <a:endParaRPr sz="800" b="1">
              <a:solidFill>
                <a:schemeClr val="tx1"/>
              </a:solidFill>
              <a:latin typeface="游ゴシック" panose="020B0400000000000000" charset="-128"/>
              <a:ea typeface="游ゴシック" panose="020B0400000000000000" charset="-128"/>
            </a:endParaRPr>
          </a:p>
          <a:p>
            <a:pPr marL="0" marR="0" lvl="0" indent="0" algn="l" rtl="0">
              <a:spcBef>
                <a:spcPts val="0"/>
              </a:spcBef>
              <a:spcAft>
                <a:spcPts val="0"/>
              </a:spcAft>
              <a:buNone/>
            </a:pPr>
            <a:r>
              <a:rPr lang="en-US" sz="1300">
                <a:solidFill>
                  <a:schemeClr val="tx1"/>
                </a:solidFill>
                <a:latin typeface="游ゴシック" panose="020B0400000000000000" charset="-128"/>
                <a:ea typeface="游ゴシック" panose="020B0400000000000000" charset="-128"/>
              </a:rPr>
              <a:t>◯</a:t>
            </a:r>
            <a:r>
              <a:rPr lang="ja-JP" altLang="en-US" sz="1300">
                <a:solidFill>
                  <a:schemeClr val="tx1"/>
                </a:solidFill>
                <a:latin typeface="游ゴシック" panose="020B0400000000000000" charset="-128"/>
                <a:ea typeface="游ゴシック" panose="020B0400000000000000" charset="-128"/>
              </a:rPr>
              <a:t>■▼〇〇</a:t>
            </a:r>
            <a:r>
              <a:rPr lang="ja-JP" altLang="en-US" sz="1300">
                <a:solidFill>
                  <a:schemeClr val="tx1"/>
                </a:solidFill>
                <a:latin typeface="游ゴシック" panose="020B0400000000000000" charset="-128"/>
                <a:ea typeface="游ゴシック" panose="020B0400000000000000" charset="-128"/>
              </a:rPr>
              <a:t>〇</a:t>
            </a:r>
            <a:endParaRPr lang="ja-JP" altLang="en-US" sz="1300">
              <a:solidFill>
                <a:schemeClr val="tx1"/>
              </a:solidFill>
              <a:latin typeface="游ゴシック" panose="020B0400000000000000" charset="-128"/>
              <a:ea typeface="游ゴシック" panose="020B0400000000000000" charset="-128"/>
            </a:endParaRPr>
          </a:p>
        </p:txBody>
      </p:sp>
      <p:sp>
        <p:nvSpPr>
          <p:cNvPr id="63" name="Google Shape;63;p14"/>
          <p:cNvSpPr/>
          <p:nvPr/>
        </p:nvSpPr>
        <p:spPr>
          <a:xfrm>
            <a:off x="256650" y="249995"/>
            <a:ext cx="5167200" cy="300600"/>
          </a:xfrm>
          <a:prstGeom prst="rect">
            <a:avLst/>
          </a:prstGeom>
          <a:noFill/>
          <a:ln>
            <a:noFill/>
          </a:ln>
        </p:spPr>
        <p:txBody>
          <a:bodyPr spcFirstLastPara="1" wrap="square" lIns="91425" tIns="45700" rIns="91425" bIns="45700" anchor="ctr" anchorCtr="0">
            <a:noAutofit/>
          </a:bodyPr>
          <a:p>
            <a:pPr marL="0" marR="0" lvl="0" indent="0" algn="l" rtl="0">
              <a:spcBef>
                <a:spcPts val="0"/>
              </a:spcBef>
              <a:spcAft>
                <a:spcPts val="0"/>
              </a:spcAft>
              <a:buNone/>
            </a:pPr>
            <a:r>
              <a:rPr lang="en-US" sz="1600" b="1" i="0" u="none" strike="noStrike" cap="none">
                <a:solidFill>
                  <a:srgbClr val="000000"/>
                </a:solidFill>
                <a:latin typeface="游ゴシック" panose="020B0400000000000000" charset="-128"/>
                <a:ea typeface="游ゴシック" panose="020B0400000000000000" charset="-128"/>
                <a:cs typeface="游ゴシック" panose="020B0400000000000000" charset="-128"/>
              </a:rPr>
              <a:t>申請事業名</a:t>
            </a:r>
            <a:r>
              <a:rPr lang="en-US" sz="2000" b="1">
                <a:latin typeface="游ゴシック" panose="020B0400000000000000" charset="-128"/>
                <a:ea typeface="游ゴシック" panose="020B0400000000000000" charset="-128"/>
                <a:cs typeface="游ゴシック" panose="020B0400000000000000" charset="-128"/>
              </a:rPr>
              <a:t> </a:t>
            </a:r>
            <a:r>
              <a:rPr lang="en-US" sz="1200">
                <a:solidFill>
                  <a:srgbClr val="666666"/>
                </a:solidFill>
                <a:latin typeface="游ゴシック" panose="020B0400000000000000" charset="-128"/>
                <a:ea typeface="游ゴシック" panose="020B0400000000000000" charset="-128"/>
                <a:cs typeface="游ゴシック" panose="020B0400000000000000" charset="-128"/>
              </a:rPr>
              <a:t>（</a:t>
            </a:r>
            <a:r>
              <a:rPr lang="en-US" sz="1200" i="0" u="none" strike="noStrike" cap="none">
                <a:solidFill>
                  <a:srgbClr val="666666"/>
                </a:solidFill>
                <a:latin typeface="游ゴシック" panose="020B0400000000000000" charset="-128"/>
                <a:ea typeface="游ゴシック" panose="020B0400000000000000" charset="-128"/>
                <a:cs typeface="游ゴシック" panose="020B0400000000000000" charset="-128"/>
              </a:rPr>
              <a:t>20文字以内、副題は不要</a:t>
            </a:r>
            <a:r>
              <a:rPr lang="en-US" sz="1200">
                <a:solidFill>
                  <a:srgbClr val="666666"/>
                </a:solidFill>
                <a:latin typeface="游ゴシック" panose="020B0400000000000000" charset="-128"/>
                <a:ea typeface="游ゴシック" panose="020B0400000000000000" charset="-128"/>
                <a:cs typeface="游ゴシック" panose="020B0400000000000000" charset="-128"/>
              </a:rPr>
              <a:t>）</a:t>
            </a:r>
            <a:endParaRPr lang="en-US" sz="1200">
              <a:solidFill>
                <a:srgbClr val="666666"/>
              </a:solidFill>
              <a:latin typeface="游ゴシック" panose="020B0400000000000000" charset="-128"/>
              <a:ea typeface="游ゴシック" panose="020B0400000000000000" charset="-128"/>
              <a:cs typeface="游ゴシック" panose="020B0400000000000000" charset="-128"/>
            </a:endParaRPr>
          </a:p>
        </p:txBody>
      </p:sp>
      <p:sp>
        <p:nvSpPr>
          <p:cNvPr id="71" name="角丸四角形 70"/>
          <p:cNvSpPr/>
          <p:nvPr/>
        </p:nvSpPr>
        <p:spPr>
          <a:xfrm>
            <a:off x="2631507" y="1876468"/>
            <a:ext cx="1530178" cy="624018"/>
          </a:xfrm>
          <a:prstGeom prst="roundRect">
            <a:avLst>
              <a:gd name="adj" fmla="val 8425"/>
            </a:avLst>
          </a:prstGeom>
          <a:solidFill>
            <a:schemeClr val="accent6">
              <a:lumMod val="20000"/>
              <a:lumOff val="80000"/>
            </a:schemeClr>
          </a:solidFill>
          <a:ln>
            <a:solidFill>
              <a:srgbClr val="3CA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ja-JP" altLang="en-US" sz="1200">
                <a:solidFill>
                  <a:schemeClr val="tx1"/>
                </a:solidFill>
                <a:latin typeface="游ゴシック" panose="020B0400000000000000" charset="-128"/>
                <a:ea typeface="游ゴシック" panose="020B0400000000000000" charset="-128"/>
                <a:cs typeface="游ゴシック" panose="020B0400000000000000" charset="-128"/>
              </a:rPr>
              <a:t>申請団体</a:t>
            </a:r>
            <a:r>
              <a:rPr lang="en-US" altLang="ja-JP" sz="1200" dirty="0">
                <a:solidFill>
                  <a:schemeClr val="tx1"/>
                </a:solidFill>
                <a:latin typeface="游ゴシック" panose="020B0400000000000000" charset="-128"/>
                <a:ea typeface="游ゴシック" panose="020B0400000000000000" charset="-128"/>
                <a:cs typeface="游ゴシック" panose="020B0400000000000000" charset="-128"/>
              </a:rPr>
              <a:t>A</a:t>
            </a:r>
            <a:endParaRPr lang="en-US" altLang="ja-JP" sz="1200" dirty="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72" name="角丸四角形 71"/>
          <p:cNvSpPr/>
          <p:nvPr/>
        </p:nvSpPr>
        <p:spPr>
          <a:xfrm>
            <a:off x="1749716" y="4036957"/>
            <a:ext cx="1530178" cy="624018"/>
          </a:xfrm>
          <a:prstGeom prst="roundRect">
            <a:avLst>
              <a:gd name="adj" fmla="val 8425"/>
            </a:avLst>
          </a:prstGeom>
          <a:solidFill>
            <a:srgbClr val="FFF3C3"/>
          </a:solidFill>
          <a:ln>
            <a:solidFill>
              <a:srgbClr val="FFA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ja-JP" altLang="en-US" sz="1200">
                <a:solidFill>
                  <a:schemeClr val="tx1"/>
                </a:solidFill>
                <a:latin typeface="游ゴシック" panose="020B0400000000000000" charset="-128"/>
                <a:ea typeface="游ゴシック" panose="020B0400000000000000" charset="-128"/>
              </a:rPr>
              <a:t>対象女性</a:t>
            </a:r>
            <a:endParaRPr lang="ja-JP" altLang="en-US" sz="1200">
              <a:solidFill>
                <a:schemeClr val="tx1"/>
              </a:solidFill>
              <a:latin typeface="游ゴシック" panose="020B0400000000000000" charset="-128"/>
              <a:ea typeface="游ゴシック" panose="020B0400000000000000" charset="-128"/>
            </a:endParaRPr>
          </a:p>
        </p:txBody>
      </p:sp>
      <p:sp>
        <p:nvSpPr>
          <p:cNvPr id="73" name="角丸四角形 72"/>
          <p:cNvSpPr/>
          <p:nvPr/>
        </p:nvSpPr>
        <p:spPr>
          <a:xfrm>
            <a:off x="4686854" y="1876468"/>
            <a:ext cx="1530178" cy="624018"/>
          </a:xfrm>
          <a:prstGeom prst="roundRect">
            <a:avLst>
              <a:gd name="adj" fmla="val 8425"/>
            </a:avLst>
          </a:prstGeom>
          <a:solidFill>
            <a:schemeClr val="accent6">
              <a:lumMod val="20000"/>
              <a:lumOff val="80000"/>
            </a:schemeClr>
          </a:solidFill>
          <a:ln>
            <a:solidFill>
              <a:srgbClr val="3CA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ja-JP" altLang="en-US" sz="1200">
                <a:solidFill>
                  <a:schemeClr val="tx1"/>
                </a:solidFill>
                <a:latin typeface="游ゴシック" panose="020B0400000000000000" charset="-128"/>
                <a:ea typeface="游ゴシック" panose="020B0400000000000000" charset="-128"/>
                <a:cs typeface="游ゴシック" panose="020B0400000000000000" charset="-128"/>
              </a:rPr>
              <a:t>申請団体</a:t>
            </a:r>
            <a:r>
              <a:rPr lang="en-US" altLang="ja-JP" sz="1200" dirty="0">
                <a:solidFill>
                  <a:schemeClr val="tx1"/>
                </a:solidFill>
                <a:latin typeface="游ゴシック" panose="020B0400000000000000" charset="-128"/>
                <a:ea typeface="游ゴシック" panose="020B0400000000000000" charset="-128"/>
                <a:cs typeface="游ゴシック" panose="020B0400000000000000" charset="-128"/>
              </a:rPr>
              <a:t>B</a:t>
            </a:r>
            <a:endParaRPr lang="en-US" altLang="ja-JP" sz="1200" dirty="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74" name="正方形/長方形 19"/>
          <p:cNvSpPr/>
          <p:nvPr/>
        </p:nvSpPr>
        <p:spPr>
          <a:xfrm>
            <a:off x="921545" y="980125"/>
            <a:ext cx="3354081"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r>
              <a:rPr lang="ja-JP" altLang="en-US" sz="1200">
                <a:solidFill>
                  <a:schemeClr val="tx1"/>
                </a:solidFill>
                <a:latin typeface="游ゴシック" panose="020B0400000000000000" charset="-128"/>
                <a:ea typeface="游ゴシック" panose="020B0400000000000000" charset="-128"/>
              </a:rPr>
              <a:t>例：働く女性の孤立孤独</a:t>
            </a:r>
            <a:r>
              <a:rPr lang="ja-JP" altLang="en-US" sz="1200">
                <a:solidFill>
                  <a:schemeClr val="tx1"/>
                </a:solidFill>
                <a:latin typeface="游ゴシック" panose="020B0400000000000000" charset="-128"/>
                <a:ea typeface="游ゴシック" panose="020B0400000000000000" charset="-128"/>
              </a:rPr>
              <a:t>解消事業</a:t>
            </a:r>
            <a:endParaRPr lang="ja-JP" altLang="en-US" sz="1200">
              <a:solidFill>
                <a:schemeClr val="tx1"/>
              </a:solidFill>
              <a:latin typeface="游ゴシック" panose="020B0400000000000000" charset="-128"/>
              <a:ea typeface="游ゴシック" panose="020B0400000000000000" charset="-128"/>
            </a:endParaRPr>
          </a:p>
        </p:txBody>
      </p:sp>
      <p:sp>
        <p:nvSpPr>
          <p:cNvPr id="75" name="角丸四角形 74"/>
          <p:cNvSpPr/>
          <p:nvPr/>
        </p:nvSpPr>
        <p:spPr>
          <a:xfrm>
            <a:off x="5472295" y="4036957"/>
            <a:ext cx="1530178" cy="624018"/>
          </a:xfrm>
          <a:prstGeom prst="roundRect">
            <a:avLst>
              <a:gd name="adj" fmla="val 8425"/>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ja-JP" altLang="en-US" sz="1200">
                <a:solidFill>
                  <a:schemeClr val="tx1"/>
                </a:solidFill>
                <a:latin typeface="游ゴシック" panose="020B0400000000000000" charset="-128"/>
                <a:ea typeface="游ゴシック" panose="020B0400000000000000" charset="-128"/>
              </a:rPr>
              <a:t>団体</a:t>
            </a:r>
            <a:endParaRPr lang="ja-JP" altLang="en-US" sz="1200">
              <a:solidFill>
                <a:schemeClr val="tx1"/>
              </a:solidFill>
              <a:latin typeface="游ゴシック" panose="020B0400000000000000" charset="-128"/>
              <a:ea typeface="游ゴシック" panose="020B0400000000000000" charset="-128"/>
            </a:endParaRPr>
          </a:p>
        </p:txBody>
      </p:sp>
      <p:sp>
        <p:nvSpPr>
          <p:cNvPr id="76" name="角丸四角形 75"/>
          <p:cNvSpPr/>
          <p:nvPr/>
        </p:nvSpPr>
        <p:spPr>
          <a:xfrm>
            <a:off x="1954618" y="1445043"/>
            <a:ext cx="4864441" cy="1249186"/>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ja-JP" altLang="en-US" sz="1200">
              <a:solidFill>
                <a:schemeClr val="tx1"/>
              </a:solidFill>
              <a:latin typeface="游ゴシック" panose="020B0400000000000000" charset="-128"/>
              <a:ea typeface="游ゴシック" panose="020B0400000000000000" charset="-128"/>
            </a:endParaRPr>
          </a:p>
        </p:txBody>
      </p:sp>
      <p:cxnSp>
        <p:nvCxnSpPr>
          <p:cNvPr id="77" name="直線矢印コネクタ 76"/>
          <p:cNvCxnSpPr>
            <a:stCxn id="71" idx="2"/>
            <a:endCxn id="72" idx="0"/>
          </p:cNvCxnSpPr>
          <p:nvPr/>
        </p:nvCxnSpPr>
        <p:spPr>
          <a:xfrm flipH="1">
            <a:off x="2522201" y="2500486"/>
            <a:ext cx="882015" cy="153606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8" name="直線矢印コネクタ 77"/>
          <p:cNvCxnSpPr>
            <a:stCxn id="72" idx="3"/>
            <a:endCxn id="75" idx="1"/>
          </p:cNvCxnSpPr>
          <p:nvPr/>
        </p:nvCxnSpPr>
        <p:spPr>
          <a:xfrm>
            <a:off x="3287514" y="4348966"/>
            <a:ext cx="2192655"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80" name="正方形/長方形 30"/>
          <p:cNvSpPr/>
          <p:nvPr/>
        </p:nvSpPr>
        <p:spPr>
          <a:xfrm>
            <a:off x="1262380" y="3460115"/>
            <a:ext cx="1468120" cy="3429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ja-JP" altLang="en-US" sz="1200" dirty="0">
                <a:solidFill>
                  <a:schemeClr val="tx1"/>
                </a:solidFill>
                <a:latin typeface="游ゴシック" panose="020B0400000000000000" charset="-128"/>
                <a:ea typeface="游ゴシック" panose="020B0400000000000000" charset="-128"/>
              </a:rPr>
              <a:t>イベント・</a:t>
            </a:r>
            <a:r>
              <a:rPr lang="ja-JP" altLang="en-US" sz="1200" dirty="0">
                <a:solidFill>
                  <a:schemeClr val="tx1"/>
                </a:solidFill>
                <a:latin typeface="游ゴシック" panose="020B0400000000000000" charset="-128"/>
                <a:ea typeface="游ゴシック" panose="020B0400000000000000" charset="-128"/>
              </a:rPr>
              <a:t>懇話会</a:t>
            </a:r>
            <a:endParaRPr lang="ja-JP" altLang="en-US" sz="1200" dirty="0">
              <a:solidFill>
                <a:schemeClr val="tx1"/>
              </a:solidFill>
              <a:latin typeface="游ゴシック" panose="020B0400000000000000" charset="-128"/>
              <a:ea typeface="游ゴシック" panose="020B0400000000000000" charset="-128"/>
            </a:endParaRPr>
          </a:p>
        </p:txBody>
      </p:sp>
      <p:sp>
        <p:nvSpPr>
          <p:cNvPr id="92" name="角丸四角形 91"/>
          <p:cNvSpPr/>
          <p:nvPr/>
        </p:nvSpPr>
        <p:spPr>
          <a:xfrm>
            <a:off x="1172039" y="3318247"/>
            <a:ext cx="6429600" cy="1514096"/>
          </a:xfrm>
          <a:prstGeom prst="roundRect">
            <a:avLst>
              <a:gd name="adj" fmla="val 842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ja-JP" altLang="en-US" sz="1200">
              <a:solidFill>
                <a:schemeClr val="tx1"/>
              </a:solidFill>
              <a:latin typeface="游ゴシック" panose="020B0400000000000000" charset="-128"/>
              <a:ea typeface="游ゴシック" panose="020B0400000000000000" charset="-128"/>
            </a:endParaRPr>
          </a:p>
        </p:txBody>
      </p:sp>
      <p:cxnSp>
        <p:nvCxnSpPr>
          <p:cNvPr id="93" name="直線矢印コネクタ 92"/>
          <p:cNvCxnSpPr>
            <a:stCxn id="73" idx="2"/>
          </p:cNvCxnSpPr>
          <p:nvPr/>
        </p:nvCxnSpPr>
        <p:spPr>
          <a:xfrm>
            <a:off x="5459563" y="2500486"/>
            <a:ext cx="0" cy="76823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4" name="正方形/長方形 54"/>
          <p:cNvSpPr/>
          <p:nvPr/>
        </p:nvSpPr>
        <p:spPr>
          <a:xfrm>
            <a:off x="4776824" y="2849937"/>
            <a:ext cx="706398" cy="342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ja-JP" altLang="en-US" sz="1200">
                <a:solidFill>
                  <a:schemeClr val="tx1"/>
                </a:solidFill>
                <a:latin typeface="游ゴシック" panose="020B0400000000000000" charset="-128"/>
                <a:ea typeface="游ゴシック" panose="020B0400000000000000" charset="-128"/>
              </a:rPr>
              <a:t>運営</a:t>
            </a:r>
            <a:endParaRPr lang="ja-JP" altLang="en-US" sz="1200" dirty="0">
              <a:solidFill>
                <a:schemeClr val="tx1"/>
              </a:solidFill>
              <a:latin typeface="游ゴシック" panose="020B0400000000000000" charset="-128"/>
              <a:ea typeface="游ゴシック" panose="020B0400000000000000" charset="-128"/>
            </a:endParaRPr>
          </a:p>
        </p:txBody>
      </p:sp>
      <p:sp>
        <p:nvSpPr>
          <p:cNvPr id="95" name="正方形/長方形 46"/>
          <p:cNvSpPr/>
          <p:nvPr/>
        </p:nvSpPr>
        <p:spPr>
          <a:xfrm>
            <a:off x="3167765" y="3337543"/>
            <a:ext cx="2297312" cy="342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ja-JP" altLang="en-US" sz="1200" dirty="0">
                <a:solidFill>
                  <a:schemeClr val="tx1"/>
                </a:solidFill>
                <a:latin typeface="游ゴシック" panose="020B0400000000000000" charset="-128"/>
                <a:ea typeface="游ゴシック" panose="020B0400000000000000" charset="-128"/>
              </a:rPr>
              <a:t>女性支援センター（仮称</a:t>
            </a:r>
            <a:r>
              <a:rPr lang="ja-JP" altLang="en-US" sz="1200" dirty="0">
                <a:solidFill>
                  <a:schemeClr val="tx1"/>
                </a:solidFill>
                <a:latin typeface="游ゴシック" panose="020B0400000000000000" charset="-128"/>
                <a:ea typeface="游ゴシック" panose="020B0400000000000000" charset="-128"/>
              </a:rPr>
              <a:t>）</a:t>
            </a:r>
            <a:endParaRPr lang="ja-JP" altLang="en-US" sz="1200" dirty="0">
              <a:solidFill>
                <a:schemeClr val="tx1"/>
              </a:solidFill>
              <a:latin typeface="游ゴシック" panose="020B0400000000000000" charset="-128"/>
              <a:ea typeface="游ゴシック" panose="020B0400000000000000" charset="-128"/>
            </a:endParaRPr>
          </a:p>
        </p:txBody>
      </p:sp>
      <p:sp>
        <p:nvSpPr>
          <p:cNvPr id="96" name="正方形/長方形 53"/>
          <p:cNvSpPr/>
          <p:nvPr/>
        </p:nvSpPr>
        <p:spPr>
          <a:xfrm>
            <a:off x="3663775" y="4019882"/>
            <a:ext cx="1433559" cy="342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ja-JP" altLang="en-US" sz="1200">
                <a:solidFill>
                  <a:schemeClr val="tx1"/>
                </a:solidFill>
                <a:latin typeface="游ゴシック" panose="020B0400000000000000" charset="-128"/>
                <a:ea typeface="游ゴシック" panose="020B0400000000000000" charset="-128"/>
              </a:rPr>
              <a:t>マッチング</a:t>
            </a:r>
            <a:endParaRPr lang="ja-JP" altLang="en-US" sz="1200" dirty="0">
              <a:solidFill>
                <a:schemeClr val="tx1"/>
              </a:solidFill>
              <a:latin typeface="游ゴシック" panose="020B0400000000000000" charset="-128"/>
              <a:ea typeface="游ゴシック" panose="020B0400000000000000" charset="-128"/>
            </a:endParaRPr>
          </a:p>
        </p:txBody>
      </p:sp>
      <p:sp>
        <p:nvSpPr>
          <p:cNvPr id="97" name="正方形/長方形 60"/>
          <p:cNvSpPr/>
          <p:nvPr/>
        </p:nvSpPr>
        <p:spPr>
          <a:xfrm>
            <a:off x="3752916" y="1464053"/>
            <a:ext cx="1518582" cy="342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ja-JP" altLang="en-US" sz="1200">
                <a:solidFill>
                  <a:schemeClr val="tx1"/>
                </a:solidFill>
                <a:latin typeface="游ゴシック" panose="020B0400000000000000" charset="-128"/>
                <a:ea typeface="游ゴシック" panose="020B0400000000000000" charset="-128"/>
              </a:rPr>
              <a:t>コンソーシアム</a:t>
            </a:r>
            <a:endParaRPr lang="ja-JP" altLang="en-US" sz="1200" dirty="0">
              <a:solidFill>
                <a:schemeClr val="tx1"/>
              </a:solidFill>
              <a:latin typeface="游ゴシック" panose="020B0400000000000000" charset="-128"/>
              <a:ea typeface="游ゴシック" panose="020B040000000000000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91" name="Shape 91"/>
        <p:cNvGrpSpPr/>
        <p:nvPr/>
      </p:nvGrpSpPr>
      <p:grpSpPr>
        <a:xfrm>
          <a:off x="0" y="0"/>
          <a:ext cx="0" cy="0"/>
          <a:chOff x="0" y="0"/>
          <a:chExt cx="0" cy="0"/>
        </a:xfrm>
      </p:grpSpPr>
      <p:sp>
        <p:nvSpPr>
          <p:cNvPr id="96" name="Google Shape;96;p16"/>
          <p:cNvSpPr/>
          <p:nvPr/>
        </p:nvSpPr>
        <p:spPr>
          <a:xfrm>
            <a:off x="4782290" y="978030"/>
            <a:ext cx="4068300" cy="4037100"/>
          </a:xfrm>
          <a:prstGeom prst="roundRect">
            <a:avLst>
              <a:gd name="adj" fmla="val 2931"/>
            </a:avLst>
          </a:prstGeom>
          <a:noFill/>
          <a:ln w="9525" cap="flat" cmpd="sng">
            <a:solidFill>
              <a:schemeClr val="accent3"/>
            </a:solidFill>
            <a:prstDash val="solid"/>
            <a:miter lim="800000"/>
            <a:headEnd type="none" w="sm" len="sm"/>
            <a:tailEnd type="none" w="sm" len="sm"/>
          </a:ln>
        </p:spPr>
        <p:txBody>
          <a:bodyPr spcFirstLastPara="1" wrap="square" lIns="54000" tIns="46800" rIns="54000" bIns="46800" anchor="t" anchorCtr="0">
            <a:noAutofit/>
          </a:bodyPr>
          <a:lstStyle/>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lang="en-US" sz="900">
              <a:solidFill>
                <a:schemeClr val="tx1"/>
              </a:solidFill>
              <a:latin typeface="游ゴシック" panose="020B0400000000000000" charset="-128"/>
              <a:ea typeface="游ゴシック" panose="020B0400000000000000" charset="-128"/>
            </a:endParaRPr>
          </a:p>
        </p:txBody>
      </p:sp>
      <p:sp>
        <p:nvSpPr>
          <p:cNvPr id="97" name="Google Shape;97;p16"/>
          <p:cNvSpPr/>
          <p:nvPr/>
        </p:nvSpPr>
        <p:spPr>
          <a:xfrm>
            <a:off x="4637303" y="647755"/>
            <a:ext cx="3652200" cy="227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団体の活動内容</a:t>
            </a:r>
            <a:r>
              <a:rPr lang="en-US" sz="12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a:solidFill>
                  <a:schemeClr val="tx1"/>
                </a:solidFill>
                <a:latin typeface="游ゴシック" panose="020B0400000000000000" charset="-128"/>
                <a:ea typeface="游ゴシック" panose="020B0400000000000000" charset="-128"/>
                <a:cs typeface="游ゴシック" panose="020B0400000000000000" charset="-128"/>
              </a:rPr>
              <a:t>団体が過去に行った主な活動や実績をお書きください。</a:t>
            </a:r>
            <a:endParaRPr lang="en-US" sz="80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98" name="Google Shape;98;p16"/>
          <p:cNvSpPr/>
          <p:nvPr/>
        </p:nvSpPr>
        <p:spPr>
          <a:xfrm>
            <a:off x="400245" y="1019305"/>
            <a:ext cx="4068300" cy="1764000"/>
          </a:xfrm>
          <a:prstGeom prst="roundRect">
            <a:avLst>
              <a:gd name="adj" fmla="val 5614"/>
            </a:avLst>
          </a:prstGeom>
          <a:noFill/>
          <a:ln w="9525" cap="flat" cmpd="sng">
            <a:solidFill>
              <a:schemeClr val="accent3"/>
            </a:solidFill>
            <a:prstDash val="solid"/>
            <a:miter lim="800000"/>
            <a:headEnd type="none" w="sm" len="sm"/>
            <a:tailEnd type="none" w="sm" len="sm"/>
          </a:ln>
        </p:spPr>
        <p:txBody>
          <a:bodyPr spcFirstLastPara="1" wrap="square" lIns="54000" tIns="46800" rIns="54000" bIns="46800" anchor="t" anchorCtr="0">
            <a:noAutofit/>
          </a:bodyPr>
          <a:lstStyle/>
          <a:p>
            <a:pPr marL="0" marR="36195" lvl="0" indent="0" algn="l" rtl="0">
              <a:spcBef>
                <a:spcPts val="0"/>
              </a:spcBef>
              <a:spcAft>
                <a:spcPts val="0"/>
              </a:spcAft>
              <a:buNone/>
            </a:pPr>
            <a:endParaRPr sz="900">
              <a:solidFill>
                <a:schemeClr val="tx1"/>
              </a:solidFill>
              <a:latin typeface="游ゴシック" panose="020B0400000000000000" charset="-128"/>
              <a:ea typeface="游ゴシック" panose="020B0400000000000000" charset="-128"/>
            </a:endParaRPr>
          </a:p>
        </p:txBody>
      </p:sp>
      <p:sp>
        <p:nvSpPr>
          <p:cNvPr id="99" name="Google Shape;99;p16"/>
          <p:cNvSpPr/>
          <p:nvPr/>
        </p:nvSpPr>
        <p:spPr>
          <a:xfrm>
            <a:off x="255272" y="689030"/>
            <a:ext cx="4212000" cy="227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対象となるSDGsの目標</a:t>
            </a:r>
            <a:r>
              <a:rPr lang="en-US" sz="12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a:solidFill>
                  <a:schemeClr val="tx1"/>
                </a:solidFill>
                <a:latin typeface="游ゴシック" panose="020B0400000000000000" charset="-128"/>
                <a:ea typeface="游ゴシック" panose="020B0400000000000000" charset="-128"/>
                <a:cs typeface="游ゴシック" panose="020B0400000000000000" charset="-128"/>
              </a:rPr>
              <a:t>P4 SDGsのアイコンを選択し、</a:t>
            </a:r>
            <a:r>
              <a:rPr lang="ja-JP" altLang="en-US" sz="800">
                <a:solidFill>
                  <a:schemeClr val="tx1"/>
                </a:solidFill>
                <a:latin typeface="游ゴシック" panose="020B0400000000000000" charset="-128"/>
                <a:ea typeface="游ゴシック" panose="020B0400000000000000" charset="-128"/>
                <a:cs typeface="游ゴシック" panose="020B0400000000000000" charset="-128"/>
              </a:rPr>
              <a:t>下記例のように</a:t>
            </a:r>
            <a:r>
              <a:rPr lang="en-US" sz="800">
                <a:solidFill>
                  <a:schemeClr val="tx1"/>
                </a:solidFill>
                <a:latin typeface="游ゴシック" panose="020B0400000000000000" charset="-128"/>
                <a:ea typeface="游ゴシック" panose="020B0400000000000000" charset="-128"/>
                <a:cs typeface="游ゴシック" panose="020B0400000000000000" charset="-128"/>
              </a:rPr>
              <a:t>枠内に収まるよう貼り付けてください。複数可</a:t>
            </a:r>
            <a:endParaRPr lang="en-US" sz="80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100" name="Google Shape;100;p16"/>
          <p:cNvSpPr/>
          <p:nvPr/>
        </p:nvSpPr>
        <p:spPr>
          <a:xfrm>
            <a:off x="400245" y="3210305"/>
            <a:ext cx="4068300" cy="1846200"/>
          </a:xfrm>
          <a:prstGeom prst="roundRect">
            <a:avLst>
              <a:gd name="adj" fmla="val 5614"/>
            </a:avLst>
          </a:prstGeom>
          <a:noFill/>
          <a:ln w="9525" cap="flat" cmpd="sng">
            <a:solidFill>
              <a:schemeClr val="accent3"/>
            </a:solidFill>
            <a:prstDash val="solid"/>
            <a:miter lim="800000"/>
            <a:headEnd type="none" w="sm" len="sm"/>
            <a:tailEnd type="none" w="sm" len="sm"/>
          </a:ln>
        </p:spPr>
        <p:txBody>
          <a:bodyPr spcFirstLastPara="1" wrap="square" lIns="54000" tIns="46800" rIns="54000" bIns="46800" anchor="t" anchorCtr="0">
            <a:noAutofit/>
          </a:bodyPr>
          <a:lstStyle/>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sz="900">
              <a:solidFill>
                <a:schemeClr val="tx1"/>
              </a:solidFill>
              <a:latin typeface="游ゴシック" panose="020B0400000000000000" charset="-128"/>
              <a:ea typeface="游ゴシック" panose="020B0400000000000000" charset="-128"/>
            </a:endParaRPr>
          </a:p>
          <a:p>
            <a:pPr marL="248285" marR="36195" lvl="0" indent="-240665" algn="l" rtl="0">
              <a:spcBef>
                <a:spcPts val="0"/>
              </a:spcBef>
              <a:spcAft>
                <a:spcPts val="0"/>
              </a:spcAft>
              <a:buClr>
                <a:schemeClr val="dk1"/>
              </a:buClr>
              <a:buSzPts val="900"/>
              <a:buFont typeface="Noto Sans Symbols"/>
              <a:buChar char="●"/>
            </a:pPr>
            <a:r>
              <a:rPr lang="en-US" sz="900">
                <a:solidFill>
                  <a:schemeClr val="tx1"/>
                </a:solidFill>
                <a:latin typeface="游ゴシック" panose="020B0400000000000000" charset="-128"/>
                <a:ea typeface="游ゴシック" panose="020B0400000000000000" charset="-128"/>
              </a:rPr>
              <a:t>○○○○○○○○○○○○○○○○○○○○○○○○○○○○○○○○○○○○○○○○○○○○</a:t>
            </a:r>
            <a:endParaRPr lang="en-US" sz="900">
              <a:solidFill>
                <a:schemeClr val="tx1"/>
              </a:solidFill>
              <a:latin typeface="游ゴシック" panose="020B0400000000000000" charset="-128"/>
              <a:ea typeface="游ゴシック" panose="020B0400000000000000" charset="-128"/>
            </a:endParaRPr>
          </a:p>
        </p:txBody>
      </p:sp>
      <p:sp>
        <p:nvSpPr>
          <p:cNvPr id="101" name="Google Shape;101;p16"/>
          <p:cNvSpPr/>
          <p:nvPr/>
        </p:nvSpPr>
        <p:spPr>
          <a:xfrm>
            <a:off x="255270" y="2833605"/>
            <a:ext cx="4212000" cy="326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SDGsターゲット</a:t>
            </a:r>
            <a:r>
              <a:rPr lang="en-US" sz="12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800">
                <a:solidFill>
                  <a:schemeClr val="tx1"/>
                </a:solidFill>
                <a:latin typeface="游ゴシック" panose="020B0400000000000000" charset="-128"/>
                <a:ea typeface="游ゴシック" panose="020B0400000000000000" charset="-128"/>
                <a:cs typeface="游ゴシック" panose="020B0400000000000000" charset="-128"/>
              </a:rPr>
              <a:t>本事業に当てはまるターゲット項目を、下記リンク先を参照し、転機してください。</a:t>
            </a:r>
            <a:r>
              <a:rPr lang="en-US" sz="800" u="sng">
                <a:solidFill>
                  <a:schemeClr val="tx1"/>
                </a:solidFill>
                <a:latin typeface="游ゴシック" panose="020B0400000000000000" charset="-128"/>
                <a:ea typeface="游ゴシック" panose="020B0400000000000000" charset="-128"/>
                <a:cs typeface="游ゴシック" panose="020B0400000000000000" charset="-128"/>
                <a:hlinkClick r:id="rId1"/>
              </a:rPr>
              <a:t>https://www.mofa.go.jp/mofaj/gaiko/oda/sdgs/statistics/index.html</a:t>
            </a:r>
            <a:endParaRPr lang="en-US" sz="800" u="sng">
              <a:solidFill>
                <a:schemeClr val="tx1"/>
              </a:solidFill>
              <a:latin typeface="游ゴシック" panose="020B0400000000000000" charset="-128"/>
              <a:ea typeface="游ゴシック" panose="020B0400000000000000" charset="-128"/>
              <a:cs typeface="游ゴシック" panose="020B0400000000000000" charset="-128"/>
              <a:hlinkClick r:id="rId1"/>
            </a:endParaRPr>
          </a:p>
        </p:txBody>
      </p:sp>
      <p:sp>
        <p:nvSpPr>
          <p:cNvPr id="1" name="スライド番号プレースホルダ 0"/>
          <p:cNvSpPr>
            <a:spLocks noGrp="1"/>
          </p:cNvSpPr>
          <p:nvPr>
            <p:ph type="sldNum" idx="12"/>
          </p:nvPr>
        </p:nvSpPr>
        <p:spPr/>
        <p:txBody>
          <a:bodyPr/>
          <a:p>
            <a:pPr marL="0" lvl="0" indent="0" algn="r" rtl="0">
              <a:spcBef>
                <a:spcPts val="0"/>
              </a:spcBef>
              <a:spcAft>
                <a:spcPts val="0"/>
              </a:spcAft>
              <a:buNone/>
            </a:pPr>
            <a:fld id="{00000000-1234-1234-1234-123412341234}" type="slidenum">
              <a:rPr lang="en-US">
                <a:solidFill>
                  <a:schemeClr val="tx1"/>
                </a:solidFill>
                <a:latin typeface="游ゴシック" panose="020B0400000000000000" charset="-128"/>
                <a:ea typeface="游ゴシック" panose="020B0400000000000000" charset="-128"/>
              </a:rPr>
            </a:fld>
            <a:endParaRPr lang="en-US">
              <a:solidFill>
                <a:schemeClr val="tx1"/>
              </a:solidFill>
              <a:latin typeface="游ゴシック" panose="020B0400000000000000" charset="-128"/>
              <a:ea typeface="游ゴシック" panose="020B0400000000000000" charset="-128"/>
            </a:endParaRPr>
          </a:p>
        </p:txBody>
      </p:sp>
      <p:sp>
        <p:nvSpPr>
          <p:cNvPr id="62" name="Google Shape;62;p14"/>
          <p:cNvSpPr/>
          <p:nvPr/>
        </p:nvSpPr>
        <p:spPr>
          <a:xfrm>
            <a:off x="0" y="0"/>
            <a:ext cx="4467225" cy="174625"/>
          </a:xfrm>
          <a:prstGeom prst="rect">
            <a:avLst/>
          </a:prstGeom>
          <a:solidFill>
            <a:schemeClr val="accent6">
              <a:lumMod val="50000"/>
            </a:schemeClr>
          </a:solidFill>
          <a:ln>
            <a:noFill/>
          </a:ln>
        </p:spPr>
        <p:txBody>
          <a:bodyPr spcFirstLastPara="1" wrap="square" lIns="91425" tIns="91425" rIns="91425" bIns="91425" anchor="ctr" anchorCtr="0">
            <a:noAutofit/>
          </a:bodyPr>
          <a:p>
            <a:pPr marL="0" lvl="0" indent="0" algn="l" rtl="0">
              <a:spcBef>
                <a:spcPts val="0"/>
              </a:spcBef>
              <a:spcAft>
                <a:spcPts val="0"/>
              </a:spcAft>
              <a:buNone/>
            </a:pPr>
            <a:r>
              <a:rPr lang="en-US" sz="800" b="1">
                <a:solidFill>
                  <a:schemeClr val="lt1"/>
                </a:solidFill>
                <a:latin typeface="游ゴシック" panose="020B0400000000000000" charset="-128"/>
                <a:ea typeface="游ゴシック" panose="020B0400000000000000" charset="-128"/>
                <a:cs typeface="游ゴシック" panose="020B0400000000000000" charset="-128"/>
              </a:rPr>
              <a:t>令和7年8月大雨 在宅被災者アウトリーチ連携事業</a:t>
            </a:r>
            <a:r>
              <a:rPr lang="en-US" sz="800" b="1">
                <a:solidFill>
                  <a:schemeClr val="lt1"/>
                </a:solidFill>
                <a:latin typeface="游ゴシック" panose="020B0400000000000000" charset="-128"/>
                <a:ea typeface="游ゴシック" panose="020B0400000000000000" charset="-128"/>
                <a:cs typeface="游ゴシック" panose="020B0400000000000000" charset="-128"/>
              </a:rPr>
              <a:t>｜【様式2-1】事業計画補足資料</a:t>
            </a:r>
            <a:endParaRPr sz="800" b="1">
              <a:solidFill>
                <a:schemeClr val="lt1"/>
              </a:solidFill>
              <a:latin typeface="游ゴシック" panose="020B0400000000000000" charset="-128"/>
              <a:ea typeface="游ゴシック" panose="020B0400000000000000" charset="-128"/>
              <a:cs typeface="游ゴシック" panose="020B0400000000000000" charset="-128"/>
            </a:endParaRPr>
          </a:p>
        </p:txBody>
      </p:sp>
      <p:sp>
        <p:nvSpPr>
          <p:cNvPr id="63" name="Google Shape;63;p14"/>
          <p:cNvSpPr/>
          <p:nvPr/>
        </p:nvSpPr>
        <p:spPr>
          <a:xfrm>
            <a:off x="256650" y="249995"/>
            <a:ext cx="5167200" cy="300600"/>
          </a:xfrm>
          <a:prstGeom prst="rect">
            <a:avLst/>
          </a:prstGeom>
          <a:noFill/>
          <a:ln>
            <a:noFill/>
          </a:ln>
        </p:spPr>
        <p:txBody>
          <a:bodyPr spcFirstLastPara="1" wrap="square" lIns="91425" tIns="45700" rIns="91425" bIns="45700" anchor="ctr" anchorCtr="0">
            <a:noAutofit/>
          </a:bodyPr>
          <a:p>
            <a:pPr marL="0" marR="0" lvl="0" indent="0" algn="l" rtl="0">
              <a:spcBef>
                <a:spcPts val="0"/>
              </a:spcBef>
              <a:spcAft>
                <a:spcPts val="0"/>
              </a:spcAft>
              <a:buNone/>
            </a:pPr>
            <a:r>
              <a:rPr lang="en-US" sz="1600" b="1" i="0" u="none" strike="noStrike" cap="none">
                <a:solidFill>
                  <a:srgbClr val="000000"/>
                </a:solidFill>
                <a:latin typeface="游ゴシック" panose="020B0400000000000000" charset="-128"/>
                <a:ea typeface="游ゴシック" panose="020B0400000000000000" charset="-128"/>
                <a:cs typeface="游ゴシック" panose="020B0400000000000000" charset="-128"/>
              </a:rPr>
              <a:t>申請事業名</a:t>
            </a:r>
            <a:r>
              <a:rPr lang="en-US" sz="2000" b="1">
                <a:latin typeface="游ゴシック" panose="020B0400000000000000" charset="-128"/>
                <a:ea typeface="游ゴシック" panose="020B0400000000000000" charset="-128"/>
                <a:cs typeface="游ゴシック" panose="020B0400000000000000" charset="-128"/>
              </a:rPr>
              <a:t> </a:t>
            </a:r>
            <a:r>
              <a:rPr lang="en-US" sz="1200">
                <a:solidFill>
                  <a:srgbClr val="666666"/>
                </a:solidFill>
                <a:latin typeface="游ゴシック" panose="020B0400000000000000" charset="-128"/>
                <a:ea typeface="游ゴシック" panose="020B0400000000000000" charset="-128"/>
                <a:cs typeface="游ゴシック" panose="020B0400000000000000" charset="-128"/>
              </a:rPr>
              <a:t>（</a:t>
            </a:r>
            <a:r>
              <a:rPr lang="en-US" sz="1200" i="0" u="none" strike="noStrike" cap="none">
                <a:solidFill>
                  <a:srgbClr val="666666"/>
                </a:solidFill>
                <a:latin typeface="游ゴシック" panose="020B0400000000000000" charset="-128"/>
                <a:ea typeface="游ゴシック" panose="020B0400000000000000" charset="-128"/>
                <a:cs typeface="游ゴシック" panose="020B0400000000000000" charset="-128"/>
              </a:rPr>
              <a:t>20文字以内、副題は不要</a:t>
            </a:r>
            <a:r>
              <a:rPr lang="en-US" sz="1200">
                <a:solidFill>
                  <a:srgbClr val="666666"/>
                </a:solidFill>
                <a:latin typeface="游ゴシック" panose="020B0400000000000000" charset="-128"/>
                <a:ea typeface="游ゴシック" panose="020B0400000000000000" charset="-128"/>
                <a:cs typeface="游ゴシック" panose="020B0400000000000000" charset="-128"/>
              </a:rPr>
              <a:t>）</a:t>
            </a:r>
            <a:endParaRPr lang="en-US" sz="1200">
              <a:solidFill>
                <a:srgbClr val="666666"/>
              </a:solidFill>
              <a:latin typeface="游ゴシック" panose="020B0400000000000000" charset="-128"/>
              <a:ea typeface="游ゴシック" panose="020B0400000000000000" charset="-128"/>
              <a:cs typeface="游ゴシック" panose="020B0400000000000000" charset="-128"/>
            </a:endParaRPr>
          </a:p>
        </p:txBody>
      </p:sp>
      <p:cxnSp>
        <p:nvCxnSpPr>
          <p:cNvPr id="61" name="Google Shape;61;p14"/>
          <p:cNvCxnSpPr/>
          <p:nvPr/>
        </p:nvCxnSpPr>
        <p:spPr>
          <a:xfrm>
            <a:off x="-635" y="550450"/>
            <a:ext cx="9144600" cy="900"/>
          </a:xfrm>
          <a:prstGeom prst="straightConnector1">
            <a:avLst/>
          </a:prstGeom>
          <a:noFill/>
          <a:ln w="19050" cap="flat" cmpd="sng">
            <a:solidFill>
              <a:schemeClr val="accent6">
                <a:lumMod val="50000"/>
              </a:schemeClr>
            </a:solidFill>
            <a:prstDash val="solid"/>
            <a:round/>
            <a:headEnd type="none" w="med" len="med"/>
            <a:tailEnd type="none" w="med" len="med"/>
          </a:ln>
        </p:spPr>
      </p:cxnSp>
      <p:sp>
        <p:nvSpPr>
          <p:cNvPr id="64" name="Google Shape;64;p14"/>
          <p:cNvSpPr/>
          <p:nvPr/>
        </p:nvSpPr>
        <p:spPr>
          <a:xfrm>
            <a:off x="5423750" y="154150"/>
            <a:ext cx="3360300" cy="375600"/>
          </a:xfrm>
          <a:prstGeom prst="rect">
            <a:avLst/>
          </a:prstGeom>
          <a:noFill/>
          <a:ln>
            <a:noFill/>
          </a:ln>
        </p:spPr>
        <p:txBody>
          <a:bodyPr spcFirstLastPara="1" wrap="square" lIns="91425" tIns="45700" rIns="91425" bIns="45700" anchor="ctr" anchorCtr="0">
            <a:noAutofit/>
          </a:bodyPr>
          <a:p>
            <a:pPr marL="0" marR="0" lvl="0" indent="0" algn="l" rtl="0">
              <a:spcBef>
                <a:spcPts val="0"/>
              </a:spcBef>
              <a:spcAft>
                <a:spcPts val="0"/>
              </a:spcAft>
              <a:buNone/>
            </a:pPr>
            <a:r>
              <a:rPr lang="en-US" sz="800" b="1">
                <a:solidFill>
                  <a:schemeClr val="tx1"/>
                </a:solidFill>
                <a:latin typeface="游ゴシック" panose="020B0400000000000000" charset="-128"/>
                <a:ea typeface="游ゴシック" panose="020B0400000000000000" charset="-128"/>
              </a:rPr>
              <a:t>申請団体名</a:t>
            </a:r>
            <a:r>
              <a:rPr lang="en-US" sz="600" b="1">
                <a:solidFill>
                  <a:schemeClr val="tx1"/>
                </a:solidFill>
                <a:latin typeface="游ゴシック" panose="020B0400000000000000" charset="-128"/>
                <a:ea typeface="游ゴシック" panose="020B0400000000000000" charset="-128"/>
              </a:rPr>
              <a:t>（代表団体のみ</a:t>
            </a:r>
            <a:r>
              <a:rPr lang="ja-JP" altLang="en-US" sz="600" b="1">
                <a:solidFill>
                  <a:schemeClr val="tx1"/>
                </a:solidFill>
                <a:latin typeface="游ゴシック" panose="020B0400000000000000" charset="-128"/>
                <a:ea typeface="游ゴシック" panose="020B0400000000000000" charset="-128"/>
              </a:rPr>
              <a:t>記載</a:t>
            </a:r>
            <a:r>
              <a:rPr lang="en-US" sz="600" b="1">
                <a:solidFill>
                  <a:schemeClr val="tx1"/>
                </a:solidFill>
                <a:latin typeface="游ゴシック" panose="020B0400000000000000" charset="-128"/>
                <a:ea typeface="游ゴシック" panose="020B0400000000000000" charset="-128"/>
              </a:rPr>
              <a:t>）</a:t>
            </a:r>
            <a:r>
              <a:rPr lang="en-US" sz="800" b="1">
                <a:solidFill>
                  <a:schemeClr val="tx1"/>
                </a:solidFill>
                <a:latin typeface="游ゴシック" panose="020B0400000000000000" charset="-128"/>
                <a:ea typeface="游ゴシック" panose="020B0400000000000000" charset="-128"/>
              </a:rPr>
              <a:t>：</a:t>
            </a:r>
            <a:endParaRPr sz="800" b="1">
              <a:solidFill>
                <a:schemeClr val="tx1"/>
              </a:solidFill>
              <a:latin typeface="游ゴシック" panose="020B0400000000000000" charset="-128"/>
              <a:ea typeface="游ゴシック" panose="020B0400000000000000" charset="-128"/>
            </a:endParaRPr>
          </a:p>
          <a:p>
            <a:pPr marL="0" marR="0" lvl="0" indent="0" algn="l" rtl="0">
              <a:spcBef>
                <a:spcPts val="0"/>
              </a:spcBef>
              <a:spcAft>
                <a:spcPts val="0"/>
              </a:spcAft>
              <a:buNone/>
            </a:pPr>
            <a:r>
              <a:rPr lang="en-US" sz="1300">
                <a:solidFill>
                  <a:schemeClr val="tx1"/>
                </a:solidFill>
                <a:latin typeface="游ゴシック" panose="020B0400000000000000" charset="-128"/>
                <a:ea typeface="游ゴシック" panose="020B0400000000000000" charset="-128"/>
              </a:rPr>
              <a:t>◯</a:t>
            </a:r>
            <a:r>
              <a:rPr lang="ja-JP" altLang="en-US" sz="1300">
                <a:solidFill>
                  <a:schemeClr val="tx1"/>
                </a:solidFill>
                <a:latin typeface="游ゴシック" panose="020B0400000000000000" charset="-128"/>
                <a:ea typeface="游ゴシック" panose="020B0400000000000000" charset="-128"/>
              </a:rPr>
              <a:t>■▼〇〇〇</a:t>
            </a:r>
            <a:endParaRPr lang="ja-JP" altLang="en-US" sz="1300">
              <a:solidFill>
                <a:schemeClr val="tx1"/>
              </a:solidFill>
              <a:latin typeface="游ゴシック" panose="020B0400000000000000" charset="-128"/>
              <a:ea typeface="游ゴシック" panose="020B0400000000000000" charset="-128"/>
            </a:endParaRPr>
          </a:p>
        </p:txBody>
      </p:sp>
      <p:pic>
        <p:nvPicPr>
          <p:cNvPr id="5" name="Google Shape;118;p17"/>
          <p:cNvPicPr preferRelativeResize="0"/>
          <p:nvPr/>
        </p:nvPicPr>
        <p:blipFill rotWithShape="1">
          <a:blip r:embed="rId2"/>
          <a:srcRect/>
          <a:stretch>
            <a:fillRect/>
          </a:stretch>
        </p:blipFill>
        <p:spPr>
          <a:xfrm>
            <a:off x="544180" y="1237555"/>
            <a:ext cx="867409" cy="867406"/>
          </a:xfrm>
          <a:prstGeom prst="rect">
            <a:avLst/>
          </a:prstGeom>
          <a:noFill/>
          <a:ln>
            <a:noFill/>
          </a:ln>
        </p:spPr>
      </p:pic>
      <p:pic>
        <p:nvPicPr>
          <p:cNvPr id="6" name="Google Shape;120;p17"/>
          <p:cNvPicPr preferRelativeResize="0"/>
          <p:nvPr/>
        </p:nvPicPr>
        <p:blipFill rotWithShape="1">
          <a:blip r:embed="rId3"/>
          <a:srcRect/>
          <a:stretch>
            <a:fillRect/>
          </a:stretch>
        </p:blipFill>
        <p:spPr>
          <a:xfrm>
            <a:off x="1498914" y="1237453"/>
            <a:ext cx="867409" cy="86740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05" name="Shape 105"/>
        <p:cNvGrpSpPr/>
        <p:nvPr/>
      </p:nvGrpSpPr>
      <p:grpSpPr>
        <a:xfrm>
          <a:off x="0" y="0"/>
          <a:ext cx="0" cy="0"/>
          <a:chOff x="0" y="0"/>
          <a:chExt cx="0" cy="0"/>
        </a:xfrm>
      </p:grpSpPr>
      <p:sp>
        <p:nvSpPr>
          <p:cNvPr id="107" name="Google Shape;107;p17"/>
          <p:cNvSpPr/>
          <p:nvPr/>
        </p:nvSpPr>
        <p:spPr>
          <a:xfrm>
            <a:off x="279150" y="248488"/>
            <a:ext cx="2760300" cy="2889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800" b="1">
                <a:solidFill>
                  <a:schemeClr val="tx1"/>
                </a:solidFill>
                <a:latin typeface="游ゴシック" panose="020B0400000000000000" charset="-128"/>
                <a:ea typeface="游ゴシック" panose="020B0400000000000000" charset="-128"/>
                <a:cs typeface="游ゴシック" panose="020B0400000000000000" charset="-128"/>
              </a:rPr>
              <a:t>対象となるSDGsの目標</a:t>
            </a:r>
            <a:endParaRPr lang="en-US" sz="1800" b="1">
              <a:solidFill>
                <a:schemeClr val="tx1"/>
              </a:solidFill>
              <a:latin typeface="游ゴシック" panose="020B0400000000000000" charset="-128"/>
              <a:ea typeface="游ゴシック" panose="020B0400000000000000" charset="-128"/>
              <a:cs typeface="游ゴシック" panose="020B0400000000000000" charset="-128"/>
            </a:endParaRPr>
          </a:p>
        </p:txBody>
      </p:sp>
      <p:pic>
        <p:nvPicPr>
          <p:cNvPr id="108" name="Google Shape;108;p17"/>
          <p:cNvPicPr preferRelativeResize="0"/>
          <p:nvPr>
            <p:ph type="body" idx="4294967295"/>
          </p:nvPr>
        </p:nvPicPr>
        <p:blipFill rotWithShape="1">
          <a:blip r:embed="rId1"/>
          <a:srcRect/>
          <a:stretch>
            <a:fillRect/>
          </a:stretch>
        </p:blipFill>
        <p:spPr>
          <a:xfrm>
            <a:off x="4504382" y="2317338"/>
            <a:ext cx="867600" cy="867600"/>
          </a:xfrm>
          <a:prstGeom prst="rect">
            <a:avLst/>
          </a:prstGeom>
          <a:noFill/>
          <a:ln>
            <a:noFill/>
          </a:ln>
        </p:spPr>
      </p:pic>
      <p:pic>
        <p:nvPicPr>
          <p:cNvPr id="109" name="Google Shape;109;p17"/>
          <p:cNvPicPr preferRelativeResize="0"/>
          <p:nvPr/>
        </p:nvPicPr>
        <p:blipFill rotWithShape="1">
          <a:blip r:embed="rId2"/>
          <a:srcRect/>
          <a:stretch>
            <a:fillRect/>
          </a:stretch>
        </p:blipFill>
        <p:spPr>
          <a:xfrm>
            <a:off x="2703998" y="1401825"/>
            <a:ext cx="867409" cy="867406"/>
          </a:xfrm>
          <a:prstGeom prst="rect">
            <a:avLst/>
          </a:prstGeom>
          <a:noFill/>
          <a:ln>
            <a:noFill/>
          </a:ln>
        </p:spPr>
      </p:pic>
      <p:pic>
        <p:nvPicPr>
          <p:cNvPr id="110" name="Google Shape;110;p17"/>
          <p:cNvPicPr preferRelativeResize="0"/>
          <p:nvPr/>
        </p:nvPicPr>
        <p:blipFill rotWithShape="1">
          <a:blip r:embed="rId3"/>
          <a:srcRect/>
          <a:stretch>
            <a:fillRect/>
          </a:stretch>
        </p:blipFill>
        <p:spPr>
          <a:xfrm>
            <a:off x="3601371" y="2315143"/>
            <a:ext cx="873052" cy="873049"/>
          </a:xfrm>
          <a:prstGeom prst="rect">
            <a:avLst/>
          </a:prstGeom>
          <a:noFill/>
          <a:ln>
            <a:noFill/>
          </a:ln>
        </p:spPr>
      </p:pic>
      <p:pic>
        <p:nvPicPr>
          <p:cNvPr id="111" name="Google Shape;111;p17"/>
          <p:cNvPicPr preferRelativeResize="0"/>
          <p:nvPr/>
        </p:nvPicPr>
        <p:blipFill rotWithShape="1">
          <a:blip r:embed="rId4"/>
          <a:srcRect/>
          <a:stretch>
            <a:fillRect/>
          </a:stretch>
        </p:blipFill>
        <p:spPr>
          <a:xfrm>
            <a:off x="1806636" y="2317962"/>
            <a:ext cx="867409" cy="867406"/>
          </a:xfrm>
          <a:prstGeom prst="rect">
            <a:avLst/>
          </a:prstGeom>
          <a:noFill/>
          <a:ln>
            <a:noFill/>
          </a:ln>
        </p:spPr>
      </p:pic>
      <p:pic>
        <p:nvPicPr>
          <p:cNvPr id="112" name="Google Shape;112;p17"/>
          <p:cNvPicPr preferRelativeResize="0"/>
          <p:nvPr/>
        </p:nvPicPr>
        <p:blipFill rotWithShape="1">
          <a:blip r:embed="rId5"/>
          <a:srcRect/>
          <a:stretch>
            <a:fillRect/>
          </a:stretch>
        </p:blipFill>
        <p:spPr>
          <a:xfrm>
            <a:off x="3601365" y="1401825"/>
            <a:ext cx="866359" cy="866359"/>
          </a:xfrm>
          <a:prstGeom prst="rect">
            <a:avLst/>
          </a:prstGeom>
          <a:noFill/>
          <a:ln>
            <a:noFill/>
          </a:ln>
        </p:spPr>
      </p:pic>
      <p:pic>
        <p:nvPicPr>
          <p:cNvPr id="113" name="Google Shape;113;p17"/>
          <p:cNvPicPr preferRelativeResize="0"/>
          <p:nvPr/>
        </p:nvPicPr>
        <p:blipFill rotWithShape="1">
          <a:blip r:embed="rId6"/>
          <a:srcRect/>
          <a:stretch>
            <a:fillRect/>
          </a:stretch>
        </p:blipFill>
        <p:spPr>
          <a:xfrm>
            <a:off x="1806630" y="1401825"/>
            <a:ext cx="867409" cy="867406"/>
          </a:xfrm>
          <a:prstGeom prst="rect">
            <a:avLst/>
          </a:prstGeom>
          <a:noFill/>
          <a:ln>
            <a:noFill/>
          </a:ln>
        </p:spPr>
      </p:pic>
      <p:pic>
        <p:nvPicPr>
          <p:cNvPr id="114" name="Google Shape;114;p17"/>
          <p:cNvPicPr preferRelativeResize="0"/>
          <p:nvPr/>
        </p:nvPicPr>
        <p:blipFill rotWithShape="1">
          <a:blip r:embed="rId7"/>
          <a:srcRect/>
          <a:stretch>
            <a:fillRect/>
          </a:stretch>
        </p:blipFill>
        <p:spPr>
          <a:xfrm>
            <a:off x="2704003" y="2317964"/>
            <a:ext cx="867409" cy="867406"/>
          </a:xfrm>
          <a:prstGeom prst="rect">
            <a:avLst/>
          </a:prstGeom>
          <a:noFill/>
          <a:ln>
            <a:noFill/>
          </a:ln>
        </p:spPr>
      </p:pic>
      <p:pic>
        <p:nvPicPr>
          <p:cNvPr id="115" name="Google Shape;115;p17"/>
          <p:cNvPicPr preferRelativeResize="0"/>
          <p:nvPr/>
        </p:nvPicPr>
        <p:blipFill rotWithShape="1">
          <a:blip r:embed="rId8"/>
          <a:srcRect/>
          <a:stretch>
            <a:fillRect/>
          </a:stretch>
        </p:blipFill>
        <p:spPr>
          <a:xfrm>
            <a:off x="6292418" y="1401825"/>
            <a:ext cx="867409" cy="867406"/>
          </a:xfrm>
          <a:prstGeom prst="rect">
            <a:avLst/>
          </a:prstGeom>
          <a:noFill/>
          <a:ln>
            <a:noFill/>
          </a:ln>
        </p:spPr>
      </p:pic>
      <p:pic>
        <p:nvPicPr>
          <p:cNvPr id="116" name="Google Shape;116;p17"/>
          <p:cNvPicPr preferRelativeResize="0"/>
          <p:nvPr/>
        </p:nvPicPr>
        <p:blipFill rotWithShape="1">
          <a:blip r:embed="rId9"/>
          <a:srcRect/>
          <a:stretch>
            <a:fillRect/>
          </a:stretch>
        </p:blipFill>
        <p:spPr>
          <a:xfrm>
            <a:off x="4497683" y="1401825"/>
            <a:ext cx="867409" cy="867406"/>
          </a:xfrm>
          <a:prstGeom prst="rect">
            <a:avLst/>
          </a:prstGeom>
          <a:noFill/>
          <a:ln>
            <a:noFill/>
          </a:ln>
        </p:spPr>
      </p:pic>
      <p:pic>
        <p:nvPicPr>
          <p:cNvPr id="117" name="Google Shape;117;p17"/>
          <p:cNvPicPr preferRelativeResize="0"/>
          <p:nvPr/>
        </p:nvPicPr>
        <p:blipFill rotWithShape="1">
          <a:blip r:embed="rId10"/>
          <a:srcRect/>
          <a:stretch>
            <a:fillRect/>
          </a:stretch>
        </p:blipFill>
        <p:spPr>
          <a:xfrm>
            <a:off x="5395051" y="1401825"/>
            <a:ext cx="867409" cy="867406"/>
          </a:xfrm>
          <a:prstGeom prst="rect">
            <a:avLst/>
          </a:prstGeom>
          <a:noFill/>
          <a:ln>
            <a:noFill/>
          </a:ln>
        </p:spPr>
      </p:pic>
      <p:pic>
        <p:nvPicPr>
          <p:cNvPr id="118" name="Google Shape;118;p17"/>
          <p:cNvPicPr preferRelativeResize="0"/>
          <p:nvPr/>
        </p:nvPicPr>
        <p:blipFill rotWithShape="1">
          <a:blip r:embed="rId11"/>
          <a:srcRect/>
          <a:stretch>
            <a:fillRect/>
          </a:stretch>
        </p:blipFill>
        <p:spPr>
          <a:xfrm>
            <a:off x="5401930" y="2315150"/>
            <a:ext cx="867409" cy="867406"/>
          </a:xfrm>
          <a:prstGeom prst="rect">
            <a:avLst/>
          </a:prstGeom>
          <a:noFill/>
          <a:ln>
            <a:noFill/>
          </a:ln>
        </p:spPr>
      </p:pic>
      <p:pic>
        <p:nvPicPr>
          <p:cNvPr id="119" name="Google Shape;119;p17"/>
          <p:cNvPicPr preferRelativeResize="0"/>
          <p:nvPr/>
        </p:nvPicPr>
        <p:blipFill rotWithShape="1">
          <a:blip r:embed="rId12"/>
          <a:srcRect/>
          <a:stretch>
            <a:fillRect/>
          </a:stretch>
        </p:blipFill>
        <p:spPr>
          <a:xfrm>
            <a:off x="6297380" y="2315150"/>
            <a:ext cx="873052" cy="873049"/>
          </a:xfrm>
          <a:prstGeom prst="rect">
            <a:avLst/>
          </a:prstGeom>
          <a:noFill/>
          <a:ln>
            <a:noFill/>
          </a:ln>
        </p:spPr>
      </p:pic>
      <p:pic>
        <p:nvPicPr>
          <p:cNvPr id="120" name="Google Shape;120;p17"/>
          <p:cNvPicPr preferRelativeResize="0"/>
          <p:nvPr/>
        </p:nvPicPr>
        <p:blipFill rotWithShape="1">
          <a:blip r:embed="rId13"/>
          <a:srcRect/>
          <a:stretch>
            <a:fillRect/>
          </a:stretch>
        </p:blipFill>
        <p:spPr>
          <a:xfrm>
            <a:off x="1807524" y="3235163"/>
            <a:ext cx="867409" cy="867406"/>
          </a:xfrm>
          <a:prstGeom prst="rect">
            <a:avLst/>
          </a:prstGeom>
          <a:noFill/>
          <a:ln>
            <a:noFill/>
          </a:ln>
        </p:spPr>
      </p:pic>
      <p:pic>
        <p:nvPicPr>
          <p:cNvPr id="121" name="Google Shape;121;p17"/>
          <p:cNvPicPr preferRelativeResize="0"/>
          <p:nvPr/>
        </p:nvPicPr>
        <p:blipFill rotWithShape="1">
          <a:blip r:embed="rId14"/>
          <a:srcRect/>
          <a:stretch>
            <a:fillRect/>
          </a:stretch>
        </p:blipFill>
        <p:spPr>
          <a:xfrm>
            <a:off x="2702974" y="3235163"/>
            <a:ext cx="867409" cy="867406"/>
          </a:xfrm>
          <a:prstGeom prst="rect">
            <a:avLst/>
          </a:prstGeom>
          <a:noFill/>
          <a:ln>
            <a:noFill/>
          </a:ln>
        </p:spPr>
      </p:pic>
      <p:pic>
        <p:nvPicPr>
          <p:cNvPr id="122" name="Google Shape;122;p17"/>
          <p:cNvPicPr preferRelativeResize="0"/>
          <p:nvPr/>
        </p:nvPicPr>
        <p:blipFill rotWithShape="1">
          <a:blip r:embed="rId15"/>
          <a:srcRect/>
          <a:stretch>
            <a:fillRect/>
          </a:stretch>
        </p:blipFill>
        <p:spPr>
          <a:xfrm>
            <a:off x="3598425" y="3235163"/>
            <a:ext cx="867409" cy="867406"/>
          </a:xfrm>
          <a:prstGeom prst="rect">
            <a:avLst/>
          </a:prstGeom>
          <a:noFill/>
          <a:ln>
            <a:noFill/>
          </a:ln>
        </p:spPr>
      </p:pic>
      <p:pic>
        <p:nvPicPr>
          <p:cNvPr id="123" name="Google Shape;123;p17"/>
          <p:cNvPicPr preferRelativeResize="0"/>
          <p:nvPr/>
        </p:nvPicPr>
        <p:blipFill rotWithShape="1">
          <a:blip r:embed="rId16"/>
          <a:srcRect/>
          <a:stretch>
            <a:fillRect/>
          </a:stretch>
        </p:blipFill>
        <p:spPr>
          <a:xfrm>
            <a:off x="4493875" y="3235163"/>
            <a:ext cx="869814" cy="869808"/>
          </a:xfrm>
          <a:prstGeom prst="rect">
            <a:avLst/>
          </a:prstGeom>
          <a:noFill/>
          <a:ln>
            <a:noFill/>
          </a:ln>
        </p:spPr>
      </p:pic>
      <p:pic>
        <p:nvPicPr>
          <p:cNvPr id="124" name="Google Shape;124;p17"/>
          <p:cNvPicPr preferRelativeResize="0"/>
          <p:nvPr/>
        </p:nvPicPr>
        <p:blipFill rotWithShape="1">
          <a:blip r:embed="rId17"/>
          <a:srcRect/>
          <a:stretch>
            <a:fillRect/>
          </a:stretch>
        </p:blipFill>
        <p:spPr>
          <a:xfrm>
            <a:off x="5391731" y="3235163"/>
            <a:ext cx="869814" cy="869808"/>
          </a:xfrm>
          <a:prstGeom prst="rect">
            <a:avLst/>
          </a:prstGeom>
          <a:noFill/>
          <a:ln>
            <a:noFill/>
          </a:ln>
        </p:spPr>
      </p:pic>
      <p:sp>
        <p:nvSpPr>
          <p:cNvPr id="126" name="Google Shape;126;p17"/>
          <p:cNvSpPr txBox="1"/>
          <p:nvPr/>
        </p:nvSpPr>
        <p:spPr>
          <a:xfrm>
            <a:off x="360000" y="610975"/>
            <a:ext cx="4854600" cy="34036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US" sz="900">
                <a:solidFill>
                  <a:schemeClr val="dk1"/>
                </a:solidFill>
                <a:latin typeface="游ゴシック" panose="020B0400000000000000" charset="-128"/>
                <a:ea typeface="游ゴシック" panose="020B0400000000000000" charset="-128"/>
                <a:cs typeface="游ゴシック" panose="020B0400000000000000" charset="-128"/>
              </a:rPr>
              <a:t>該当するSDGsのアイコンを選び、P</a:t>
            </a:r>
            <a:r>
              <a:rPr lang="ja-JP" altLang="en-US" sz="900">
                <a:solidFill>
                  <a:schemeClr val="dk1"/>
                </a:solidFill>
                <a:latin typeface="游ゴシック" panose="020B0400000000000000" charset="-128"/>
                <a:ea typeface="游ゴシック" panose="020B0400000000000000" charset="-128"/>
                <a:cs typeface="游ゴシック" panose="020B0400000000000000" charset="-128"/>
              </a:rPr>
              <a:t>３記載例を参考に貼り付けてください。</a:t>
            </a:r>
            <a:r>
              <a:rPr lang="en-US" sz="900">
                <a:solidFill>
                  <a:schemeClr val="dk1"/>
                </a:solidFill>
                <a:latin typeface="游ゴシック" panose="020B0400000000000000" charset="-128"/>
                <a:ea typeface="游ゴシック" panose="020B0400000000000000" charset="-128"/>
                <a:cs typeface="游ゴシック" panose="020B0400000000000000" charset="-128"/>
              </a:rPr>
              <a:t>（複数選択可）</a:t>
            </a:r>
            <a:endParaRPr sz="900">
              <a:solidFill>
                <a:schemeClr val="dk1"/>
              </a:solidFill>
              <a:latin typeface="游ゴシック" panose="020B0400000000000000" charset="-128"/>
              <a:ea typeface="游ゴシック" panose="020B0400000000000000" charset="-128"/>
              <a:cs typeface="游ゴシック" panose="020B0400000000000000" charset="-128"/>
            </a:endParaRPr>
          </a:p>
        </p:txBody>
      </p:sp>
      <p:sp>
        <p:nvSpPr>
          <p:cNvPr id="1" name="スライド番号プレースホルダ 0"/>
          <p:cNvSpPr>
            <a:spLocks noGrp="1"/>
          </p:cNvSpPr>
          <p:nvPr>
            <p:ph type="sldNum" idx="12"/>
          </p:nvPr>
        </p:nvSpPr>
        <p:spPr/>
        <p:txBody>
          <a:bodyPr/>
          <a:p>
            <a:pPr marL="0" lvl="0" indent="0" algn="r" rtl="0">
              <a:spcBef>
                <a:spcPts val="0"/>
              </a:spcBef>
              <a:spcAft>
                <a:spcPts val="0"/>
              </a:spcAft>
              <a:buNone/>
            </a:pPr>
            <a:fld id="{00000000-1234-1234-1234-123412341234}" type="slidenum">
              <a:rPr lang="en-US"/>
            </a:fld>
            <a:endParaRPr lang="en-US"/>
          </a:p>
        </p:txBody>
      </p:sp>
      <p:sp>
        <p:nvSpPr>
          <p:cNvPr id="62" name="Google Shape;62;p14"/>
          <p:cNvSpPr/>
          <p:nvPr/>
        </p:nvSpPr>
        <p:spPr>
          <a:xfrm>
            <a:off x="-1270" y="0"/>
            <a:ext cx="4467225" cy="174625"/>
          </a:xfrm>
          <a:prstGeom prst="rect">
            <a:avLst/>
          </a:prstGeom>
          <a:solidFill>
            <a:schemeClr val="accent6">
              <a:lumMod val="50000"/>
            </a:schemeClr>
          </a:solidFill>
          <a:ln>
            <a:noFill/>
          </a:ln>
        </p:spPr>
        <p:txBody>
          <a:bodyPr spcFirstLastPara="1" wrap="square" lIns="91425" tIns="91425" rIns="91425" bIns="91425" anchor="ctr" anchorCtr="0">
            <a:noAutofit/>
          </a:bodyPr>
          <a:p>
            <a:pPr marL="0" lvl="0" indent="0" algn="l" rtl="0">
              <a:spcBef>
                <a:spcPts val="0"/>
              </a:spcBef>
              <a:spcAft>
                <a:spcPts val="0"/>
              </a:spcAft>
              <a:buNone/>
            </a:pPr>
            <a:r>
              <a:rPr lang="en-US" sz="800" b="1">
                <a:solidFill>
                  <a:schemeClr val="lt1"/>
                </a:solidFill>
                <a:latin typeface="游ゴシック" panose="020B0400000000000000" charset="-128"/>
                <a:ea typeface="游ゴシック" panose="020B0400000000000000" charset="-128"/>
                <a:cs typeface="游ゴシック" panose="020B0400000000000000" charset="-128"/>
              </a:rPr>
              <a:t>令和7年8月大雨 在宅被災者アウトリーチ連携事業</a:t>
            </a:r>
            <a:r>
              <a:rPr lang="en-US" sz="800" b="1">
                <a:solidFill>
                  <a:schemeClr val="lt1"/>
                </a:solidFill>
                <a:latin typeface="游ゴシック" panose="020B0400000000000000" charset="-128"/>
                <a:ea typeface="游ゴシック" panose="020B0400000000000000" charset="-128"/>
                <a:cs typeface="游ゴシック" panose="020B0400000000000000" charset="-128"/>
              </a:rPr>
              <a:t>｜【様式2-1】事業計画補足資料</a:t>
            </a:r>
            <a:endParaRPr sz="800" b="1">
              <a:solidFill>
                <a:schemeClr val="lt1"/>
              </a:solidFill>
              <a:latin typeface="游ゴシック" panose="020B0400000000000000" charset="-128"/>
              <a:ea typeface="游ゴシック" panose="020B0400000000000000" charset="-128"/>
              <a:cs typeface="游ゴシック" panose="020B0400000000000000" charset="-128"/>
            </a:endParaRPr>
          </a:p>
        </p:txBody>
      </p:sp>
      <p:cxnSp>
        <p:nvCxnSpPr>
          <p:cNvPr id="61" name="Google Shape;61;p14"/>
          <p:cNvCxnSpPr/>
          <p:nvPr/>
        </p:nvCxnSpPr>
        <p:spPr>
          <a:xfrm>
            <a:off x="-635" y="550450"/>
            <a:ext cx="9144600" cy="900"/>
          </a:xfrm>
          <a:prstGeom prst="straightConnector1">
            <a:avLst/>
          </a:prstGeom>
          <a:noFill/>
          <a:ln w="19050" cap="flat" cmpd="sng">
            <a:solidFill>
              <a:schemeClr val="accent6">
                <a:lumMod val="50000"/>
              </a:schemeClr>
            </a:solidFill>
            <a:prstDash val="solid"/>
            <a:round/>
            <a:headEnd type="none" w="med" len="med"/>
            <a:tailEnd type="none" w="med" len="med"/>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30" name="Shape 130"/>
        <p:cNvGrpSpPr/>
        <p:nvPr/>
      </p:nvGrpSpPr>
      <p:grpSpPr>
        <a:xfrm>
          <a:off x="0" y="0"/>
          <a:ext cx="0" cy="0"/>
          <a:chOff x="0" y="0"/>
          <a:chExt cx="0" cy="0"/>
        </a:xfrm>
      </p:grpSpPr>
      <p:sp>
        <p:nvSpPr>
          <p:cNvPr id="133" name="Google Shape;133;p18"/>
          <p:cNvSpPr/>
          <p:nvPr/>
        </p:nvSpPr>
        <p:spPr>
          <a:xfrm>
            <a:off x="256650" y="282275"/>
            <a:ext cx="5167200" cy="2283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dk1"/>
              </a:buClr>
              <a:buFont typeface="Arial" panose="020B0604020202020204"/>
              <a:buNone/>
            </a:pPr>
            <a:r>
              <a:rPr lang="ja-JP" altLang="en-US" sz="1800" b="1">
                <a:solidFill>
                  <a:schemeClr val="tx1"/>
                </a:solidFill>
                <a:latin typeface="游ゴシック" panose="020B0400000000000000" charset="-128"/>
                <a:ea typeface="游ゴシック" panose="020B0400000000000000" charset="-128"/>
              </a:rPr>
              <a:t>参照</a:t>
            </a:r>
            <a:r>
              <a:rPr lang="en-US" sz="1800" b="1">
                <a:solidFill>
                  <a:schemeClr val="tx1"/>
                </a:solidFill>
                <a:latin typeface="游ゴシック" panose="020B0400000000000000" charset="-128"/>
                <a:ea typeface="游ゴシック" panose="020B0400000000000000" charset="-128"/>
              </a:rPr>
              <a:t>①</a:t>
            </a:r>
            <a:endParaRPr lang="en-US" sz="1800" b="1">
              <a:solidFill>
                <a:schemeClr val="tx1"/>
              </a:solidFill>
              <a:latin typeface="游ゴシック" panose="020B0400000000000000" charset="-128"/>
              <a:ea typeface="游ゴシック" panose="020B0400000000000000" charset="-128"/>
            </a:endParaRPr>
          </a:p>
        </p:txBody>
      </p:sp>
      <p:sp>
        <p:nvSpPr>
          <p:cNvPr id="134" name="Google Shape;134;p18"/>
          <p:cNvSpPr txBox="1"/>
          <p:nvPr/>
        </p:nvSpPr>
        <p:spPr>
          <a:xfrm>
            <a:off x="392100" y="695325"/>
            <a:ext cx="4108500" cy="4144500"/>
          </a:xfrm>
          <a:prstGeom prst="rect">
            <a:avLst/>
          </a:prstGeom>
          <a:noFill/>
          <a:ln>
            <a:noFill/>
          </a:ln>
        </p:spPr>
        <p:txBody>
          <a:bodyPr spcFirstLastPara="1" wrap="square" lIns="54000" tIns="18000" rIns="54000" bIns="18000" anchor="t" anchorCtr="0">
            <a:noAutofit/>
          </a:bodyPr>
          <a:lstStyle/>
          <a:p>
            <a:pPr marL="151130"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申請事業名</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248285" marR="0" lvl="0" indent="-8636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この事業名を明示します。</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151130"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申請団体名</a:t>
            </a:r>
            <a:endParaRPr sz="700" b="1">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この事業を提案する団体の正式名称を記載します。略称がある場合、それも併記してください。</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151130"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提出日</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この資料が正式に提出される予定の日付を記載します。</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151130"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実施地域</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事業が行われる具体的な場所を明示します。</a:t>
            </a:r>
            <a:endParaRPr lang="en-US" sz="700">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県全体または市単位での実施</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の</a:t>
            </a:r>
            <a:r>
              <a:rPr lang="en-US" sz="700">
                <a:solidFill>
                  <a:schemeClr val="tx1"/>
                </a:solidFill>
                <a:latin typeface="游ゴシック" panose="020B0400000000000000" charset="-128"/>
                <a:ea typeface="游ゴシック" panose="020B0400000000000000" charset="-128"/>
                <a:cs typeface="游ゴシック" panose="020B0400000000000000" charset="-128"/>
              </a:rPr>
              <a:t>場合は、その旨も追記してください。</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151130"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期間</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事業が開始される予定日を記載します。</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（終了日は</a:t>
            </a:r>
            <a:r>
              <a:rPr lang="en-US" altLang="ja-JP" sz="700">
                <a:solidFill>
                  <a:schemeClr val="tx1"/>
                </a:solidFill>
                <a:latin typeface="游ゴシック" panose="020B0400000000000000" charset="-128"/>
                <a:ea typeface="游ゴシック" panose="020B0400000000000000" charset="-128"/>
                <a:cs typeface="游ゴシック" panose="020B0400000000000000" charset="-128"/>
              </a:rPr>
              <a:t>2027</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年</a:t>
            </a:r>
            <a:r>
              <a:rPr lang="en-US" altLang="ja-JP" sz="700">
                <a:solidFill>
                  <a:schemeClr val="tx1"/>
                </a:solidFill>
                <a:latin typeface="游ゴシック" panose="020B0400000000000000" charset="-128"/>
                <a:ea typeface="游ゴシック" panose="020B0400000000000000" charset="-128"/>
                <a:cs typeface="游ゴシック" panose="020B0400000000000000" charset="-128"/>
              </a:rPr>
              <a:t>2</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月末日）</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151130"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事業費</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必要な資金の総額を明示します。</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151130"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背景</a:t>
            </a:r>
            <a:endParaRPr lang="en-US" sz="800" b="1">
              <a:solidFill>
                <a:schemeClr val="tx1"/>
              </a:solidFill>
              <a:latin typeface="游ゴシック" panose="020B0400000000000000" charset="-128"/>
              <a:ea typeface="游ゴシック" panose="020B0400000000000000" charset="-128"/>
              <a:cs typeface="游ゴシック" panose="020B0400000000000000" charset="-128"/>
            </a:endParaRPr>
          </a:p>
          <a:p>
            <a:pPr marL="20320" marR="0" lvl="0" indent="0" algn="l" rtl="0">
              <a:lnSpc>
                <a:spcPct val="115000"/>
              </a:lnSpc>
              <a:spcBef>
                <a:spcPts val="0"/>
              </a:spcBef>
              <a:spcAft>
                <a:spcPts val="0"/>
              </a:spcAft>
              <a:buSzPts val="700"/>
              <a:buNone/>
            </a:pPr>
            <a:r>
              <a:rPr lang="ja-JP" altLang="en-US" sz="8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700">
                <a:solidFill>
                  <a:schemeClr val="tx1"/>
                </a:solidFill>
                <a:latin typeface="游ゴシック" panose="020B0400000000000000" charset="-128"/>
                <a:ea typeface="游ゴシック" panose="020B0400000000000000" charset="-128"/>
                <a:cs typeface="游ゴシック" panose="020B0400000000000000" charset="-128"/>
              </a:rPr>
              <a:t>事業が必要とされる背景にある災害の現状、社会課題、必要性を簡潔かつ明確に説明します。状況を数値や事例があれば、記載ください</a:t>
            </a:r>
            <a:endParaRPr lang="en-US" sz="700">
              <a:solidFill>
                <a:schemeClr val="tx1"/>
              </a:solidFill>
              <a:latin typeface="游ゴシック" panose="020B0400000000000000" charset="-128"/>
              <a:ea typeface="游ゴシック" panose="020B0400000000000000" charset="-128"/>
              <a:cs typeface="游ゴシック" panose="020B0400000000000000" charset="-128"/>
            </a:endParaRPr>
          </a:p>
          <a:p>
            <a:pPr marL="20320" marR="0" lvl="0" indent="0" algn="l" rtl="0">
              <a:lnSpc>
                <a:spcPct val="115000"/>
              </a:lnSpc>
              <a:spcBef>
                <a:spcPts val="0"/>
              </a:spcBef>
              <a:spcAft>
                <a:spcPts val="0"/>
              </a:spcAft>
              <a:buSzPts val="700"/>
              <a:buNone/>
            </a:pPr>
            <a:endParaRPr lang="en-US" sz="800" b="1">
              <a:solidFill>
                <a:schemeClr val="tx1"/>
              </a:solidFill>
              <a:latin typeface="游ゴシック" panose="020B0400000000000000" charset="-128"/>
              <a:ea typeface="游ゴシック" panose="020B0400000000000000" charset="-128"/>
              <a:cs typeface="游ゴシック" panose="020B0400000000000000" charset="-128"/>
            </a:endParaRPr>
          </a:p>
          <a:p>
            <a:pPr marL="151130" marR="0" lvl="0" indent="-130810" algn="l" rtl="0">
              <a:lnSpc>
                <a:spcPct val="115000"/>
              </a:lnSpc>
              <a:spcBef>
                <a:spcPts val="0"/>
              </a:spcBef>
              <a:spcAft>
                <a:spcPts val="0"/>
              </a:spcAft>
              <a:buSzPts val="700"/>
              <a:buChar char="●"/>
            </a:pPr>
            <a:r>
              <a:rPr lang="ja-JP" altLang="en-US" sz="800" b="1">
                <a:solidFill>
                  <a:schemeClr val="tx1"/>
                </a:solidFill>
                <a:latin typeface="游ゴシック" panose="020B0400000000000000" charset="-128"/>
                <a:ea typeface="游ゴシック" panose="020B0400000000000000" charset="-128"/>
                <a:cs typeface="游ゴシック" panose="020B0400000000000000" charset="-128"/>
              </a:rPr>
              <a:t>事業内容</a:t>
            </a:r>
            <a:endParaRPr lang="en-US" sz="800" b="1">
              <a:solidFill>
                <a:schemeClr val="tx1"/>
              </a:solidFill>
              <a:latin typeface="游ゴシック" panose="020B0400000000000000" charset="-128"/>
              <a:ea typeface="游ゴシック" panose="020B0400000000000000" charset="-128"/>
              <a:cs typeface="游ゴシック" panose="020B0400000000000000" charset="-128"/>
            </a:endParaRPr>
          </a:p>
          <a:p>
            <a:pPr marL="20320" marR="0" lvl="0" indent="0" algn="l" rtl="0">
              <a:lnSpc>
                <a:spcPct val="115000"/>
              </a:lnSpc>
              <a:spcBef>
                <a:spcPts val="0"/>
              </a:spcBef>
              <a:spcAft>
                <a:spcPts val="0"/>
              </a:spcAft>
              <a:buSzPts val="700"/>
              <a:buNone/>
            </a:pPr>
            <a:r>
              <a:rPr lang="ja-JP" altLang="en-US" sz="800" b="1">
                <a:solidFill>
                  <a:schemeClr val="tx1"/>
                </a:solidFill>
                <a:latin typeface="游ゴシック" panose="020B0400000000000000" charset="-128"/>
                <a:ea typeface="游ゴシック" panose="020B0400000000000000" charset="-128"/>
                <a:cs typeface="游ゴシック" panose="020B0400000000000000" charset="-128"/>
              </a:rPr>
              <a:t>　</a:t>
            </a:r>
            <a:r>
              <a:rPr lang="en-US" sz="700">
                <a:solidFill>
                  <a:schemeClr val="tx1"/>
                </a:solidFill>
                <a:latin typeface="游ゴシック" panose="020B0400000000000000" charset="-128"/>
                <a:ea typeface="游ゴシック" panose="020B0400000000000000" charset="-128"/>
                <a:cs typeface="游ゴシック" panose="020B0400000000000000" charset="-128"/>
              </a:rPr>
              <a:t>何をどのように行うか、具体的な活動を明示します。各フェーズやステップについても詳細に説明し、事業の全体像をより明確にしてください。</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151130"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sym typeface="+mn-ea"/>
              </a:rPr>
              <a:t>事業終了時のアウトカム</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sym typeface="+mn-ea"/>
              </a:rPr>
              <a:t>事業が終了した後に期待する成果を明記してください。具体的には、解決を目指す社会課題に直結する2〜3の指標を定量的な数値とともに記載してください。この数値が事業の有効性と影響度を明確に示す重要な要素となります。</a:t>
            </a:r>
            <a:endParaRPr lang="en-US" sz="70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135" name="Google Shape;135;p18"/>
          <p:cNvSpPr txBox="1"/>
          <p:nvPr/>
        </p:nvSpPr>
        <p:spPr>
          <a:xfrm>
            <a:off x="4659500" y="695325"/>
            <a:ext cx="4108500" cy="2844165"/>
          </a:xfrm>
          <a:prstGeom prst="rect">
            <a:avLst/>
          </a:prstGeom>
          <a:noFill/>
          <a:ln>
            <a:noFill/>
          </a:ln>
        </p:spPr>
        <p:txBody>
          <a:bodyPr spcFirstLastPara="1" wrap="square" lIns="54000" tIns="18000" rIns="54000" bIns="18000" anchor="t" anchorCtr="0">
            <a:spAutoFit/>
          </a:bodyPr>
          <a:lstStyle/>
          <a:p>
            <a:pPr marL="5715" lvl="0" indent="0" algn="l" rtl="0">
              <a:lnSpc>
                <a:spcPct val="115000"/>
              </a:lnSpc>
              <a:spcBef>
                <a:spcPts val="0"/>
              </a:spcBef>
              <a:spcAft>
                <a:spcPts val="0"/>
              </a:spcAft>
              <a:buSzPts val="700"/>
              <a:buNone/>
            </a:pPr>
            <a:r>
              <a:rPr lang="ja-JP" altLang="en-US" sz="1000" b="1">
                <a:solidFill>
                  <a:schemeClr val="tx1"/>
                </a:solidFill>
                <a:latin typeface="游ゴシック" panose="020B0400000000000000" charset="-128"/>
                <a:ea typeface="游ゴシック" panose="020B0400000000000000" charset="-128"/>
                <a:cs typeface="游ゴシック" panose="020B0400000000000000" charset="-128"/>
              </a:rPr>
              <a:t>・</a:t>
            </a:r>
            <a:r>
              <a:rPr lang="en-US" sz="800" b="1">
                <a:solidFill>
                  <a:schemeClr val="tx1"/>
                </a:solidFill>
                <a:latin typeface="游ゴシック" panose="020B0400000000000000" charset="-128"/>
                <a:ea typeface="游ゴシック" panose="020B0400000000000000" charset="-128"/>
                <a:cs typeface="游ゴシック" panose="020B0400000000000000" charset="-128"/>
              </a:rPr>
              <a:t>対象者</a:t>
            </a:r>
            <a:endParaRPr sz="700" b="1">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事業が主に支援する対象群を明示します。特に、対象が年齢層、職種、地域などで特定されている場合は、その詳細を明確に</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してください。</a:t>
            </a:r>
            <a:r>
              <a:rPr lang="en-US" sz="700">
                <a:solidFill>
                  <a:schemeClr val="tx1"/>
                </a:solidFill>
                <a:latin typeface="游ゴシック" panose="020B0400000000000000" charset="-128"/>
                <a:ea typeface="游ゴシック" panose="020B0400000000000000" charset="-128"/>
                <a:cs typeface="游ゴシック" panose="020B0400000000000000" charset="-128"/>
              </a:rPr>
              <a:t>対象者が持つ特有のニーズ</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などもある</a:t>
            </a:r>
            <a:r>
              <a:rPr lang="en-US" sz="700">
                <a:solidFill>
                  <a:schemeClr val="tx1"/>
                </a:solidFill>
                <a:latin typeface="游ゴシック" panose="020B0400000000000000" charset="-128"/>
                <a:ea typeface="游ゴシック" panose="020B0400000000000000" charset="-128"/>
                <a:cs typeface="游ゴシック" panose="020B0400000000000000" charset="-128"/>
              </a:rPr>
              <a:t>場合は、それも</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ご記入ください</a:t>
            </a:r>
            <a:r>
              <a:rPr lang="en-US" sz="700">
                <a:solidFill>
                  <a:schemeClr val="tx1"/>
                </a:solidFill>
                <a:latin typeface="游ゴシック" panose="020B0400000000000000" charset="-128"/>
                <a:ea typeface="游ゴシック" panose="020B0400000000000000" charset="-128"/>
                <a:cs typeface="游ゴシック" panose="020B0400000000000000" charset="-128"/>
              </a:rPr>
              <a:t>。</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122555"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事業イメージ図</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図を使って事業の全体像</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を</a:t>
            </a:r>
            <a:r>
              <a:rPr lang="en-US" sz="700">
                <a:solidFill>
                  <a:schemeClr val="tx1"/>
                </a:solidFill>
                <a:latin typeface="游ゴシック" panose="020B0400000000000000" charset="-128"/>
                <a:ea typeface="游ゴシック" panose="020B0400000000000000" charset="-128"/>
                <a:cs typeface="游ゴシック" panose="020B0400000000000000" charset="-128"/>
              </a:rPr>
              <a:t>理解できるように表現してください。申請団体や関係団体の具体的な役割を書き込み、どのような活動を実施するのかご記入ください。この図</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は審査員にも提供され、</a:t>
            </a:r>
            <a:r>
              <a:rPr lang="en-US" sz="700">
                <a:solidFill>
                  <a:schemeClr val="tx1"/>
                </a:solidFill>
                <a:latin typeface="游ゴシック" panose="020B0400000000000000" charset="-128"/>
                <a:ea typeface="游ゴシック" panose="020B0400000000000000" charset="-128"/>
                <a:cs typeface="游ゴシック" panose="020B0400000000000000" charset="-128"/>
              </a:rPr>
              <a:t>事業内容を把握するための資料となります。</a:t>
            </a: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0" marR="0" lvl="0" indent="0" algn="l" rtl="0">
              <a:lnSpc>
                <a:spcPct val="115000"/>
              </a:lnSpc>
              <a:spcBef>
                <a:spcPts val="0"/>
              </a:spcBef>
              <a:spcAft>
                <a:spcPts val="0"/>
              </a:spcAft>
              <a:buNone/>
            </a:pP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122555"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団体の活動内容</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過去に行った主要な活動や実績を記載します。可能であれば、成果</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に関する</a:t>
            </a:r>
            <a:r>
              <a:rPr lang="en-US" sz="700">
                <a:solidFill>
                  <a:schemeClr val="tx1"/>
                </a:solidFill>
                <a:latin typeface="游ゴシック" panose="020B0400000000000000" charset="-128"/>
                <a:ea typeface="游ゴシック" panose="020B0400000000000000" charset="-128"/>
                <a:cs typeface="游ゴシック" panose="020B0400000000000000" charset="-128"/>
              </a:rPr>
              <a:t>具体的な数字（例：参加者数、影響を受けた人数など）を</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ご記入ください</a:t>
            </a:r>
            <a:r>
              <a:rPr lang="en-US" sz="700">
                <a:solidFill>
                  <a:schemeClr val="tx1"/>
                </a:solidFill>
                <a:latin typeface="游ゴシック" panose="020B0400000000000000" charset="-128"/>
                <a:ea typeface="游ゴシック" panose="020B0400000000000000" charset="-128"/>
                <a:cs typeface="游ゴシック" panose="020B0400000000000000" charset="-128"/>
              </a:rPr>
              <a:t>。</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122555"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対象となるSDGsの目標</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P4を参照し、該当するSDGsのアイコンを選び、P3</a:t>
            </a:r>
            <a:r>
              <a:rPr lang="ja-JP" altLang="en-US" sz="700">
                <a:solidFill>
                  <a:schemeClr val="tx1"/>
                </a:solidFill>
                <a:latin typeface="游ゴシック" panose="020B0400000000000000" charset="-128"/>
                <a:ea typeface="游ゴシック" panose="020B0400000000000000" charset="-128"/>
                <a:cs typeface="游ゴシック" panose="020B0400000000000000" charset="-128"/>
              </a:rPr>
              <a:t>所定</a:t>
            </a:r>
            <a:r>
              <a:rPr lang="en-US" sz="700">
                <a:solidFill>
                  <a:schemeClr val="tx1"/>
                </a:solidFill>
                <a:latin typeface="游ゴシック" panose="020B0400000000000000" charset="-128"/>
                <a:ea typeface="游ゴシック" panose="020B0400000000000000" charset="-128"/>
                <a:cs typeface="游ゴシック" panose="020B0400000000000000" charset="-128"/>
              </a:rPr>
              <a:t>の枠内に配置してください。</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endParaRPr sz="700">
              <a:solidFill>
                <a:schemeClr val="tx1"/>
              </a:solidFill>
              <a:latin typeface="游ゴシック" panose="020B0400000000000000" charset="-128"/>
              <a:ea typeface="游ゴシック" panose="020B0400000000000000" charset="-128"/>
              <a:cs typeface="游ゴシック" panose="020B0400000000000000" charset="-128"/>
            </a:endParaRPr>
          </a:p>
          <a:p>
            <a:pPr marL="122555" marR="0" lvl="0" indent="-130810" algn="l" rtl="0">
              <a:lnSpc>
                <a:spcPct val="115000"/>
              </a:lnSpc>
              <a:spcBef>
                <a:spcPts val="0"/>
              </a:spcBef>
              <a:spcAft>
                <a:spcPts val="0"/>
              </a:spcAft>
              <a:buSzPts val="700"/>
              <a:buChar char="●"/>
            </a:pPr>
            <a:r>
              <a:rPr lang="en-US" sz="800" b="1">
                <a:solidFill>
                  <a:schemeClr val="tx1"/>
                </a:solidFill>
                <a:latin typeface="游ゴシック" panose="020B0400000000000000" charset="-128"/>
                <a:ea typeface="游ゴシック" panose="020B0400000000000000" charset="-128"/>
                <a:cs typeface="游ゴシック" panose="020B0400000000000000" charset="-128"/>
              </a:rPr>
              <a:t>SDGsターゲット</a:t>
            </a:r>
            <a:endParaRPr sz="800" b="1">
              <a:solidFill>
                <a:schemeClr val="tx1"/>
              </a:solidFill>
              <a:latin typeface="游ゴシック" panose="020B0400000000000000" charset="-128"/>
              <a:ea typeface="游ゴシック" panose="020B0400000000000000" charset="-128"/>
              <a:cs typeface="游ゴシック" panose="020B0400000000000000" charset="-128"/>
            </a:endParaRPr>
          </a:p>
          <a:p>
            <a:pPr marL="161925" marR="0" lvl="0" indent="0" algn="l" rtl="0">
              <a:lnSpc>
                <a:spcPct val="115000"/>
              </a:lnSpc>
              <a:spcBef>
                <a:spcPts val="0"/>
              </a:spcBef>
              <a:spcAft>
                <a:spcPts val="0"/>
              </a:spcAft>
              <a:buNone/>
            </a:pPr>
            <a:r>
              <a:rPr lang="en-US" sz="700">
                <a:solidFill>
                  <a:schemeClr val="tx1"/>
                </a:solidFill>
                <a:latin typeface="游ゴシック" panose="020B0400000000000000" charset="-128"/>
                <a:ea typeface="游ゴシック" panose="020B0400000000000000" charset="-128"/>
                <a:cs typeface="游ゴシック" panose="020B0400000000000000" charset="-128"/>
              </a:rPr>
              <a:t>下記リンク先より、本事業に関連するSDGsターゲット項目を選び、P3指定の枠内に転機してください。</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r>
              <a:rPr lang="en-US" sz="600">
                <a:solidFill>
                  <a:schemeClr val="tx1"/>
                </a:solidFill>
                <a:latin typeface="游ゴシック" panose="020B0400000000000000" charset="-128"/>
                <a:ea typeface="游ゴシック" panose="020B0400000000000000" charset="-128"/>
                <a:cs typeface="游ゴシック" panose="020B0400000000000000" charset="-128"/>
              </a:rPr>
              <a:t>外務省｜JANPAN SDGs Action Platform</a:t>
            </a:r>
            <a:br>
              <a:rPr lang="en-US" sz="700">
                <a:solidFill>
                  <a:schemeClr val="tx1"/>
                </a:solidFill>
                <a:latin typeface="游ゴシック" panose="020B0400000000000000" charset="-128"/>
                <a:ea typeface="游ゴシック" panose="020B0400000000000000" charset="-128"/>
                <a:cs typeface="游ゴシック" panose="020B0400000000000000" charset="-128"/>
              </a:rPr>
            </a:br>
            <a:r>
              <a:rPr lang="en-US" sz="600" i="1" u="sng">
                <a:solidFill>
                  <a:schemeClr val="tx1"/>
                </a:solidFill>
                <a:latin typeface="游ゴシック" panose="020B0400000000000000" charset="-128"/>
                <a:ea typeface="游ゴシック" panose="020B0400000000000000" charset="-128"/>
                <a:cs typeface="游ゴシック" panose="020B0400000000000000" charset="-128"/>
                <a:hlinkClick r:id="rId1"/>
              </a:rPr>
              <a:t>https://www.mofa.go.jp/mofaj/gaiko/oda/sdgs/statistics/index.html</a:t>
            </a:r>
            <a:endParaRPr lang="en-US" sz="600" i="1" u="sng">
              <a:solidFill>
                <a:schemeClr val="tx1"/>
              </a:solidFill>
              <a:latin typeface="游ゴシック" panose="020B0400000000000000" charset="-128"/>
              <a:ea typeface="游ゴシック" panose="020B0400000000000000" charset="-128"/>
              <a:cs typeface="游ゴシック" panose="020B0400000000000000" charset="-128"/>
              <a:hlinkClick r:id="rId1"/>
            </a:endParaRPr>
          </a:p>
        </p:txBody>
      </p:sp>
      <p:sp>
        <p:nvSpPr>
          <p:cNvPr id="136" name="Google Shape;136;p18"/>
          <p:cNvSpPr/>
          <p:nvPr/>
        </p:nvSpPr>
        <p:spPr>
          <a:xfrm>
            <a:off x="4739640" y="3709035"/>
            <a:ext cx="3948430" cy="785495"/>
          </a:xfrm>
          <a:prstGeom prst="rect">
            <a:avLst/>
          </a:prstGeom>
          <a:solidFill>
            <a:schemeClr val="lt1"/>
          </a:solidFill>
          <a:ln w="9525" cap="flat" cmpd="sng">
            <a:solidFill>
              <a:schemeClr val="tx1"/>
            </a:solidFill>
            <a:prstDash val="solid"/>
            <a:round/>
            <a:headEnd type="none" w="sm" len="sm"/>
            <a:tailEnd type="none" w="sm" len="sm"/>
          </a:ln>
        </p:spPr>
        <p:txBody>
          <a:bodyPr spcFirstLastPara="1" wrap="square" lIns="54000" tIns="54000" rIns="54000" bIns="54000" anchor="ctr" anchorCtr="0">
            <a:noAutofit/>
          </a:bodyPr>
          <a:lstStyle/>
          <a:p>
            <a:pPr marL="3810" lvl="0" indent="-3810" algn="just" rtl="0">
              <a:lnSpc>
                <a:spcPct val="115000"/>
              </a:lnSpc>
              <a:spcBef>
                <a:spcPts val="0"/>
              </a:spcBef>
              <a:spcAft>
                <a:spcPts val="0"/>
              </a:spcAft>
              <a:buNone/>
            </a:pPr>
            <a:r>
              <a:rPr lang="ja-JP" altLang="en-US" sz="1000" b="1">
                <a:solidFill>
                  <a:schemeClr val="tx1"/>
                </a:solidFill>
                <a:latin typeface="游ゴシック" panose="020B0400000000000000" charset="-128"/>
                <a:ea typeface="游ゴシック" panose="020B0400000000000000" charset="-128"/>
                <a:cs typeface="游ゴシック" panose="020B0400000000000000" charset="-128"/>
              </a:rPr>
              <a:t>留意点）</a:t>
            </a:r>
            <a:r>
              <a:rPr lang="en-US" sz="1000" b="1">
                <a:solidFill>
                  <a:schemeClr val="tx1"/>
                </a:solidFill>
                <a:latin typeface="游ゴシック" panose="020B0400000000000000" charset="-128"/>
                <a:ea typeface="游ゴシック" panose="020B0400000000000000" charset="-128"/>
                <a:cs typeface="游ゴシック" panose="020B0400000000000000" charset="-128"/>
              </a:rPr>
              <a:t>データの提出</a:t>
            </a:r>
            <a:r>
              <a:rPr lang="ja-JP" altLang="en-US" sz="1000" b="1">
                <a:solidFill>
                  <a:schemeClr val="tx1"/>
                </a:solidFill>
                <a:latin typeface="游ゴシック" panose="020B0400000000000000" charset="-128"/>
                <a:ea typeface="游ゴシック" panose="020B0400000000000000" charset="-128"/>
                <a:cs typeface="游ゴシック" panose="020B0400000000000000" charset="-128"/>
              </a:rPr>
              <a:t>にあたって</a:t>
            </a:r>
            <a:endParaRPr sz="1000" b="1">
              <a:solidFill>
                <a:schemeClr val="tx1"/>
              </a:solidFill>
              <a:latin typeface="游ゴシック" panose="020B0400000000000000" charset="-128"/>
              <a:ea typeface="游ゴシック" panose="020B0400000000000000" charset="-128"/>
              <a:cs typeface="游ゴシック" panose="020B0400000000000000" charset="-128"/>
            </a:endParaRPr>
          </a:p>
          <a:p>
            <a:pPr marL="3810" lvl="0" indent="-3810" algn="just" rtl="0">
              <a:lnSpc>
                <a:spcPct val="115000"/>
              </a:lnSpc>
              <a:spcBef>
                <a:spcPts val="0"/>
              </a:spcBef>
              <a:spcAft>
                <a:spcPts val="0"/>
              </a:spcAft>
              <a:buNone/>
            </a:pPr>
            <a:r>
              <a:rPr lang="en-US" sz="900">
                <a:solidFill>
                  <a:schemeClr val="tx1"/>
                </a:solidFill>
                <a:latin typeface="游ゴシック" panose="020B0400000000000000" charset="-128"/>
                <a:ea typeface="游ゴシック" panose="020B0400000000000000" charset="-128"/>
                <a:cs typeface="游ゴシック" panose="020B0400000000000000" charset="-128"/>
              </a:rPr>
              <a:t>P1～P3のデータのみをご提出いただくようお願いします。それ以外のページは削除してください。データの形式は、PowerPointまたはPDFでお送りください。</a:t>
            </a:r>
            <a:endParaRPr lang="en-US" sz="900">
              <a:solidFill>
                <a:schemeClr val="tx1"/>
              </a:solidFill>
              <a:latin typeface="游ゴシック" panose="020B0400000000000000" charset="-128"/>
              <a:ea typeface="游ゴシック" panose="020B0400000000000000" charset="-128"/>
              <a:cs typeface="游ゴシック" panose="020B0400000000000000" charset="-128"/>
            </a:endParaRPr>
          </a:p>
        </p:txBody>
      </p:sp>
      <p:sp>
        <p:nvSpPr>
          <p:cNvPr id="1" name="スライド番号プレースホルダ 0"/>
          <p:cNvSpPr>
            <a:spLocks noGrp="1"/>
          </p:cNvSpPr>
          <p:nvPr>
            <p:ph type="sldNum" idx="12"/>
          </p:nvPr>
        </p:nvSpPr>
        <p:spPr/>
        <p:txBody>
          <a:bodyPr/>
          <a:p>
            <a:pPr marL="0" lvl="0" indent="0" algn="r" rtl="0">
              <a:spcBef>
                <a:spcPts val="0"/>
              </a:spcBef>
              <a:spcAft>
                <a:spcPts val="0"/>
              </a:spcAft>
              <a:buNone/>
            </a:pPr>
            <a:fld id="{00000000-1234-1234-1234-123412341234}" type="slidenum">
              <a:rPr lang="en-US">
                <a:latin typeface="游ゴシック" panose="020B0400000000000000" charset="-128"/>
                <a:ea typeface="游ゴシック" panose="020B0400000000000000" charset="-128"/>
              </a:rPr>
            </a:fld>
            <a:endParaRPr lang="en-US">
              <a:latin typeface="游ゴシック" panose="020B0400000000000000" charset="-128"/>
              <a:ea typeface="游ゴシック" panose="020B0400000000000000" charset="-128"/>
            </a:endParaRPr>
          </a:p>
        </p:txBody>
      </p:sp>
      <p:sp>
        <p:nvSpPr>
          <p:cNvPr id="62" name="Google Shape;62;p14"/>
          <p:cNvSpPr/>
          <p:nvPr/>
        </p:nvSpPr>
        <p:spPr>
          <a:xfrm>
            <a:off x="-1270" y="0"/>
            <a:ext cx="4467225" cy="174625"/>
          </a:xfrm>
          <a:prstGeom prst="rect">
            <a:avLst/>
          </a:prstGeom>
          <a:solidFill>
            <a:schemeClr val="accent6">
              <a:lumMod val="50000"/>
            </a:schemeClr>
          </a:solidFill>
          <a:ln>
            <a:noFill/>
          </a:ln>
        </p:spPr>
        <p:txBody>
          <a:bodyPr spcFirstLastPara="1" wrap="square" lIns="91425" tIns="91425" rIns="91425" bIns="91425" anchor="ctr" anchorCtr="0">
            <a:noAutofit/>
          </a:bodyPr>
          <a:p>
            <a:pPr marL="0" lvl="0" indent="0" algn="l" rtl="0">
              <a:spcBef>
                <a:spcPts val="0"/>
              </a:spcBef>
              <a:spcAft>
                <a:spcPts val="0"/>
              </a:spcAft>
              <a:buNone/>
            </a:pPr>
            <a:r>
              <a:rPr lang="en-US" sz="800" b="1">
                <a:solidFill>
                  <a:schemeClr val="lt1"/>
                </a:solidFill>
                <a:latin typeface="游ゴシック" panose="020B0400000000000000" charset="-128"/>
                <a:ea typeface="游ゴシック" panose="020B0400000000000000" charset="-128"/>
                <a:cs typeface="游ゴシック" panose="020B0400000000000000" charset="-128"/>
              </a:rPr>
              <a:t>令和7年8月大雨 在宅被災者アウトリーチ連携事業｜【様式2-1】事業計画補足資料</a:t>
            </a:r>
            <a:endParaRPr sz="800" b="1">
              <a:solidFill>
                <a:schemeClr val="lt1"/>
              </a:solidFill>
              <a:latin typeface="游ゴシック" panose="020B0400000000000000" charset="-128"/>
              <a:ea typeface="游ゴシック" panose="020B0400000000000000" charset="-128"/>
              <a:cs typeface="游ゴシック" panose="020B0400000000000000" charset="-128"/>
            </a:endParaRPr>
          </a:p>
        </p:txBody>
      </p:sp>
      <p:cxnSp>
        <p:nvCxnSpPr>
          <p:cNvPr id="61" name="Google Shape;61;p14"/>
          <p:cNvCxnSpPr/>
          <p:nvPr/>
        </p:nvCxnSpPr>
        <p:spPr>
          <a:xfrm>
            <a:off x="-635" y="550450"/>
            <a:ext cx="9144600" cy="900"/>
          </a:xfrm>
          <a:prstGeom prst="straightConnector1">
            <a:avLst/>
          </a:prstGeom>
          <a:noFill/>
          <a:ln w="19050" cap="flat" cmpd="sng">
            <a:solidFill>
              <a:schemeClr val="accent6">
                <a:lumMod val="50000"/>
              </a:schemeClr>
            </a:solidFill>
            <a:prstDash val="solid"/>
            <a:round/>
            <a:headEnd type="none" w="med" len="med"/>
            <a:tailEnd type="none" w="med" len="med"/>
          </a:ln>
        </p:spPr>
      </p:cxn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2787</Words>
  <Application>WPS Presentation</Application>
  <PresentationFormat/>
  <Paragraphs>148</Paragraphs>
  <Slides>5</Slides>
  <Notes>0</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5</vt:i4>
      </vt:variant>
    </vt:vector>
  </HeadingPairs>
  <TitlesOfParts>
    <vt:vector size="23" baseType="lpstr">
      <vt:lpstr>Arial</vt:lpstr>
      <vt:lpstr>ＭＳ Ｐゴシック</vt:lpstr>
      <vt:lpstr>Wingdings</vt:lpstr>
      <vt:lpstr>Arial</vt:lpstr>
      <vt:lpstr>Noto Sans Symbols</vt:lpstr>
      <vt:lpstr>Segoe Print</vt:lpstr>
      <vt:lpstr>SimSun</vt:lpstr>
      <vt:lpstr>ＭＳ Ｐゴシック</vt:lpstr>
      <vt:lpstr>Microsoft YaHei</vt:lpstr>
      <vt:lpstr>Arial Unicode MS</vt:lpstr>
      <vt:lpstr>PMingLiU</vt:lpstr>
      <vt:lpstr>Times New Roman</vt:lpstr>
      <vt:lpstr>MingLiU-ExtB</vt:lpstr>
      <vt:lpstr>ＭＳ 明朝</vt:lpstr>
      <vt:lpstr>游ゴシック</vt:lpstr>
      <vt:lpstr>Meiryo UI</vt:lpstr>
      <vt:lpstr>メイリオ</vt:lpstr>
      <vt:lpstr>Simple Light</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user</cp:lastModifiedBy>
  <cp:revision>2</cp:revision>
  <dcterms:created xsi:type="dcterms:W3CDTF">2026-02-10T07:21:56Z</dcterms:created>
  <dcterms:modified xsi:type="dcterms:W3CDTF">2026-02-10T07:39:11Z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1041-11.8.2.10339</vt:lpwstr>
  </property>
</Properties>
</file>